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0" r:id="rId5"/>
    <p:sldId id="347" r:id="rId6"/>
    <p:sldId id="348" r:id="rId7"/>
    <p:sldId id="375" r:id="rId8"/>
    <p:sldId id="383" r:id="rId9"/>
    <p:sldId id="286" r:id="rId10"/>
    <p:sldId id="273" r:id="rId11"/>
    <p:sldId id="350" r:id="rId12"/>
    <p:sldId id="391" r:id="rId13"/>
    <p:sldId id="390" r:id="rId14"/>
    <p:sldId id="393" r:id="rId15"/>
    <p:sldId id="279" r:id="rId16"/>
    <p:sldId id="283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8D81C50-2009-4646-B547-125E5BAC4CCA}">
          <p14:sldIdLst>
            <p14:sldId id="280"/>
          </p14:sldIdLst>
        </p14:section>
        <p14:section name="Presentation" id="{9B066A1E-9E72-A44D-A06D-5E3C75E80272}">
          <p14:sldIdLst>
            <p14:sldId id="347"/>
            <p14:sldId id="348"/>
            <p14:sldId id="375"/>
            <p14:sldId id="383"/>
            <p14:sldId id="286"/>
            <p14:sldId id="273"/>
            <p14:sldId id="350"/>
            <p14:sldId id="391"/>
            <p14:sldId id="390"/>
            <p14:sldId id="393"/>
            <p14:sldId id="279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343"/>
    <a:srgbClr val="909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 autoAdjust="0"/>
  </p:normalViewPr>
  <p:slideViewPr>
    <p:cSldViewPr showGuides="1">
      <p:cViewPr varScale="1">
        <p:scale>
          <a:sx n="53" d="100"/>
          <a:sy n="53" d="100"/>
        </p:scale>
        <p:origin x="184" y="1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82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Dutch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Dutch Students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0.05697</cdr:x>
      <cdr:y>0.89887</cdr:y>
    </cdr:from>
    <cdr:to>
      <cdr:x>0.94294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8BF57C-C40E-764A-820E-D2351D9F4249}"/>
            </a:ext>
          </a:extLst>
        </cdr:cNvPr>
        <cdr:cNvSpPr txBox="1"/>
      </cdr:nvSpPr>
      <cdr:spPr>
        <a:xfrm xmlns:a="http://schemas.openxmlformats.org/drawingml/2006/main">
          <a:off x="216024" y="3668276"/>
          <a:ext cx="335969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AU" sz="2000" dirty="0">
              <a:solidFill>
                <a:srgbClr val="213343"/>
              </a:solidFill>
              <a:latin typeface="+mj-lt"/>
            </a:rPr>
            <a:t>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0.05697</cdr:x>
      <cdr:y>0.89887</cdr:y>
    </cdr:from>
    <cdr:to>
      <cdr:x>0.94294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BF8BF57C-C40E-764A-820E-D2351D9F4249}"/>
            </a:ext>
          </a:extLst>
        </cdr:cNvPr>
        <cdr:cNvSpPr txBox="1"/>
      </cdr:nvSpPr>
      <cdr:spPr>
        <a:xfrm xmlns:a="http://schemas.openxmlformats.org/drawingml/2006/main">
          <a:off x="216024" y="3668276"/>
          <a:ext cx="335969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en-AU" sz="2000" dirty="0">
              <a:solidFill>
                <a:srgbClr val="213343"/>
              </a:solidFill>
              <a:latin typeface="+mj-lt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E45A5-A29D-4E3B-B598-F32F75400083}" type="datetimeFigureOut">
              <a:rPr lang="nl-NL" smtClean="0"/>
              <a:t>20-04-21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5EA7-A535-4ACE-B87A-C2984926A9E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39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8CFED-38D0-4B88-9B36-FF395476E392}" type="datetimeFigureOut">
              <a:rPr lang="nl-NL" smtClean="0"/>
              <a:t>20-04-21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ACC1F-386F-4E42-8E38-7BACBF49330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1789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COIL</a:t>
            </a:r>
            <a:r>
              <a:rPr lang="nl-NL" baseline="0"/>
              <a:t> </a:t>
            </a:r>
            <a:r>
              <a:rPr lang="nl-NL" baseline="0" err="1"/>
              <a:t>distinguishes</a:t>
            </a:r>
            <a:r>
              <a:rPr lang="nl-NL" baseline="0"/>
              <a:t> </a:t>
            </a:r>
            <a:r>
              <a:rPr lang="nl-NL" baseline="0" err="1"/>
              <a:t>itself</a:t>
            </a:r>
            <a:r>
              <a:rPr lang="nl-NL" baseline="0"/>
              <a:t> from </a:t>
            </a:r>
            <a:r>
              <a:rPr lang="nl-NL" baseline="0" err="1"/>
              <a:t>other</a:t>
            </a:r>
            <a:r>
              <a:rPr lang="nl-NL" baseline="0"/>
              <a:t> tools </a:t>
            </a:r>
            <a:r>
              <a:rPr lang="nl-NL" baseline="0" err="1"/>
              <a:t>for</a:t>
            </a:r>
            <a:r>
              <a:rPr lang="nl-NL" baseline="0"/>
              <a:t> I@H </a:t>
            </a:r>
            <a:r>
              <a:rPr lang="nl-NL" baseline="0" err="1"/>
              <a:t>by</a:t>
            </a:r>
            <a:r>
              <a:rPr lang="nl-NL" baseline="0"/>
              <a:t> </a:t>
            </a:r>
            <a:r>
              <a:rPr lang="nl-NL" baseline="0" err="1"/>
              <a:t>it’s</a:t>
            </a:r>
            <a:r>
              <a:rPr lang="nl-NL" baseline="0"/>
              <a:t> </a:t>
            </a:r>
            <a:r>
              <a:rPr lang="nl-NL" baseline="0" err="1"/>
              <a:t>networked</a:t>
            </a:r>
            <a:r>
              <a:rPr lang="nl-NL" baseline="0"/>
              <a:t> way of </a:t>
            </a:r>
            <a:r>
              <a:rPr lang="nl-NL" baseline="0" err="1"/>
              <a:t>working</a:t>
            </a:r>
            <a:r>
              <a:rPr lang="nl-NL" baseline="0"/>
              <a:t>. </a:t>
            </a:r>
            <a:r>
              <a:rPr lang="nl-NL" baseline="0" err="1"/>
              <a:t>You</a:t>
            </a:r>
            <a:r>
              <a:rPr lang="nl-NL" baseline="0"/>
              <a:t> </a:t>
            </a:r>
            <a:r>
              <a:rPr lang="nl-NL" baseline="0" err="1"/>
              <a:t>internationalise</a:t>
            </a:r>
            <a:r>
              <a:rPr lang="nl-NL" baseline="0"/>
              <a:t> </a:t>
            </a:r>
            <a:r>
              <a:rPr lang="nl-NL" baseline="0" err="1"/>
              <a:t>the</a:t>
            </a:r>
            <a:r>
              <a:rPr lang="nl-NL" baseline="0"/>
              <a:t> curriculum but </a:t>
            </a:r>
            <a:r>
              <a:rPr lang="nl-NL" baseline="0" err="1"/>
              <a:t>because</a:t>
            </a:r>
            <a:r>
              <a:rPr lang="nl-NL" baseline="0"/>
              <a:t> </a:t>
            </a:r>
            <a:r>
              <a:rPr lang="nl-NL" baseline="0" err="1"/>
              <a:t>you</a:t>
            </a:r>
            <a:r>
              <a:rPr lang="nl-NL" baseline="0"/>
              <a:t> </a:t>
            </a:r>
            <a:r>
              <a:rPr lang="nl-NL" baseline="0" err="1"/>
              <a:t>collaborate</a:t>
            </a:r>
            <a:r>
              <a:rPr lang="nl-NL" baseline="0"/>
              <a:t> </a:t>
            </a:r>
            <a:r>
              <a:rPr lang="nl-NL" baseline="0" err="1"/>
              <a:t>with</a:t>
            </a:r>
            <a:r>
              <a:rPr lang="nl-NL" baseline="0"/>
              <a:t> a partner </a:t>
            </a:r>
            <a:r>
              <a:rPr lang="nl-NL" baseline="0" err="1"/>
              <a:t>abroad</a:t>
            </a:r>
            <a:r>
              <a:rPr lang="nl-NL" baseline="0"/>
              <a:t>: </a:t>
            </a:r>
            <a:r>
              <a:rPr lang="nl-NL" baseline="0" err="1"/>
              <a:t>you’re</a:t>
            </a:r>
            <a:r>
              <a:rPr lang="nl-NL" baseline="0"/>
              <a:t> </a:t>
            </a:r>
            <a:r>
              <a:rPr lang="nl-NL" baseline="0" err="1"/>
              <a:t>bringing</a:t>
            </a:r>
            <a:r>
              <a:rPr lang="nl-NL" baseline="0"/>
              <a:t> </a:t>
            </a:r>
            <a:r>
              <a:rPr lang="nl-NL" baseline="0" err="1"/>
              <a:t>the</a:t>
            </a:r>
            <a:r>
              <a:rPr lang="nl-NL" baseline="0"/>
              <a:t> </a:t>
            </a:r>
            <a:r>
              <a:rPr lang="nl-NL" baseline="0" err="1"/>
              <a:t>international</a:t>
            </a:r>
            <a:r>
              <a:rPr lang="nl-NL" baseline="0"/>
              <a:t> on campus </a:t>
            </a:r>
            <a:r>
              <a:rPr lang="nl-NL" baseline="0" err="1"/>
              <a:t>by</a:t>
            </a:r>
            <a:r>
              <a:rPr lang="nl-NL" baseline="0"/>
              <a:t> </a:t>
            </a:r>
            <a:r>
              <a:rPr lang="nl-NL" baseline="0" err="1"/>
              <a:t>bringing</a:t>
            </a:r>
            <a:r>
              <a:rPr lang="nl-NL" baseline="0"/>
              <a:t> in partners and students </a:t>
            </a:r>
            <a:r>
              <a:rPr lang="nl-NL" baseline="0" err="1"/>
              <a:t>virtually</a:t>
            </a:r>
            <a:r>
              <a:rPr lang="nl-NL" baseline="0"/>
              <a:t>. </a:t>
            </a:r>
            <a:r>
              <a:rPr lang="nl-NL" baseline="0" err="1"/>
              <a:t>Other</a:t>
            </a:r>
            <a:r>
              <a:rPr lang="nl-NL" baseline="0"/>
              <a:t> tools </a:t>
            </a:r>
            <a:r>
              <a:rPr lang="nl-NL" baseline="0" err="1"/>
              <a:t>don’t</a:t>
            </a:r>
            <a:r>
              <a:rPr lang="nl-NL" baseline="0"/>
              <a:t> </a:t>
            </a:r>
            <a:r>
              <a:rPr lang="nl-NL" baseline="0" err="1"/>
              <a:t>require</a:t>
            </a:r>
            <a:r>
              <a:rPr lang="nl-NL" baseline="0"/>
              <a:t> </a:t>
            </a:r>
            <a:r>
              <a:rPr lang="nl-NL" baseline="0" err="1"/>
              <a:t>the</a:t>
            </a:r>
            <a:r>
              <a:rPr lang="nl-NL" baseline="0"/>
              <a:t> </a:t>
            </a:r>
            <a:r>
              <a:rPr lang="nl-NL" baseline="0" err="1"/>
              <a:t>networked</a:t>
            </a:r>
            <a:r>
              <a:rPr lang="nl-NL" baseline="0"/>
              <a:t> and partners way of </a:t>
            </a:r>
            <a:r>
              <a:rPr lang="nl-NL" baseline="0" err="1"/>
              <a:t>working</a:t>
            </a:r>
            <a:r>
              <a:rPr lang="nl-NL" baseline="0"/>
              <a:t>.</a:t>
            </a:r>
          </a:p>
          <a:p>
            <a:endParaRPr lang="nl-NL" baseline="0"/>
          </a:p>
          <a:p>
            <a:r>
              <a:rPr lang="nl-NL" baseline="0"/>
              <a:t>Simone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83CFCDB-A766-6946-B677-2770DDCD5183}" type="datetime4">
              <a:rPr lang="en-US" smtClean="0"/>
              <a:pPr/>
              <a:t>April 20, 2021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24A7DE-F513-414B-8EAB-B8A19E9A25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30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3CFCDB-A766-6946-B677-2770DDCD5183}" type="datetime4">
              <a:rPr lang="en-US" smtClean="0"/>
              <a:pPr/>
              <a:t>April 20, 2021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4A7DE-F513-414B-8EAB-B8A19E9A25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49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3CFCDB-A766-6946-B677-2770DDCD5183}" type="datetime4">
              <a:rPr lang="en-US" smtClean="0"/>
              <a:pPr/>
              <a:t>April 20, 2021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4A7DE-F513-414B-8EAB-B8A19E9A25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162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/>
              <a:t>Eva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83CFCDB-A766-6946-B677-2770DDCD5183}" type="datetime4">
              <a:rPr lang="en-US" smtClean="0"/>
              <a:pPr/>
              <a:t>April 20, 2021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24A7DE-F513-414B-8EAB-B8A19E9A25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43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9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858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06620" y="4484914"/>
            <a:ext cx="5876351" cy="1120798"/>
          </a:xfrm>
        </p:spPr>
        <p:txBody>
          <a:bodyPr tIns="0" anchor="b">
            <a:noAutofit/>
          </a:bodyPr>
          <a:lstStyle>
            <a:lvl1pPr algn="l">
              <a:defRPr lang="nl-NL" sz="2800" b="1" kern="1200" cap="all" spc="-5" baseline="0" smtClean="0">
                <a:solidFill>
                  <a:schemeClr val="tx2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06620" y="5654426"/>
            <a:ext cx="5876351" cy="760888"/>
          </a:xfrm>
        </p:spPr>
        <p:txBody>
          <a:bodyPr lIns="0" tIns="0" rIns="0" bIns="0"/>
          <a:lstStyle>
            <a:lvl1pPr marL="0" indent="0" algn="l">
              <a:buNone/>
              <a:defRPr lang="nl-NL" sz="1800" kern="1200" spc="-5" dirty="0" smtClean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8522539" y="2260840"/>
            <a:ext cx="2159000" cy="120807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nl-NL" sz="1300" kern="1200" dirty="0">
                <a:solidFill>
                  <a:srgbClr val="FFFFFF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15" name="Tijdelijke aanduiding voor tekst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22539" y="1103085"/>
            <a:ext cx="2159000" cy="772229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lang="nl-NL" sz="1300" i="1" kern="1200" dirty="0">
                <a:solidFill>
                  <a:srgbClr val="213343"/>
                </a:solidFill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Version/Date</a:t>
            </a:r>
          </a:p>
        </p:txBody>
      </p:sp>
    </p:spTree>
    <p:extLst>
      <p:ext uri="{BB962C8B-B14F-4D97-AF65-F5344CB8AC3E}">
        <p14:creationId xmlns:p14="http://schemas.microsoft.com/office/powerpoint/2010/main" val="288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409838" y="5321860"/>
            <a:ext cx="9970775" cy="428835"/>
          </a:xfrm>
        </p:spPr>
        <p:txBody>
          <a:bodyPr anchor="b"/>
          <a:lstStyle>
            <a:lvl1pPr>
              <a:defRPr lang="nl-NL" sz="2800" b="1" kern="1200" cap="all" spc="-5" baseline="0" smtClean="0">
                <a:solidFill>
                  <a:srgbClr val="FFFFFF"/>
                </a:solidFill>
                <a:latin typeface="+mj-lt"/>
                <a:ea typeface="+mn-ea"/>
                <a:cs typeface="Arial Black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6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7923882" y="812880"/>
            <a:ext cx="3456000" cy="3456000"/>
          </a:xfrm>
          <a:blipFill rotWithShape="1"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 algn="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#"/>
          <p:cNvSpPr>
            <a:spLocks noGrp="1"/>
          </p:cNvSpPr>
          <p:nvPr>
            <p:ph type="body" idx="1" hasCustomPrompt="1"/>
          </p:nvPr>
        </p:nvSpPr>
        <p:spPr>
          <a:xfrm>
            <a:off x="8169275" y="1084233"/>
            <a:ext cx="2978150" cy="2103467"/>
          </a:xfrm>
        </p:spPr>
        <p:txBody>
          <a:bodyPr wrap="none" lIns="0" rIns="0">
            <a:noAutofit/>
          </a:bodyPr>
          <a:lstStyle>
            <a:lvl1pPr marL="0" indent="0" algn="ctr">
              <a:buNone/>
              <a:defRPr sz="139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4" name="#"/>
          <p:cNvSpPr>
            <a:spLocks noGrp="1"/>
          </p:cNvSpPr>
          <p:nvPr>
            <p:ph type="body" idx="15" hasCustomPrompt="1"/>
          </p:nvPr>
        </p:nvSpPr>
        <p:spPr>
          <a:xfrm>
            <a:off x="8153400" y="1198532"/>
            <a:ext cx="2997200" cy="484748"/>
          </a:xfrm>
        </p:spPr>
        <p:txBody>
          <a:bodyPr wrap="square" lIns="0" rIns="0">
            <a:spAutoFit/>
          </a:bodyPr>
          <a:lstStyle>
            <a:lvl1pPr marL="0" indent="0" algn="ctr">
              <a:buNone/>
              <a:defRPr sz="2000" cap="none">
                <a:solidFill>
                  <a:srgbClr val="21334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CHAPTER</a:t>
            </a:r>
          </a:p>
        </p:txBody>
      </p:sp>
    </p:spTree>
    <p:extLst>
      <p:ext uri="{BB962C8B-B14F-4D97-AF65-F5344CB8AC3E}">
        <p14:creationId xmlns:p14="http://schemas.microsoft.com/office/powerpoint/2010/main" val="39931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 dirty="0"/>
              <a:t>Klik hier en voeg de afbeelding in, klik vervolgens 'reset' of 'opnieuw instellen' in het menu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1"/>
          </p:nvPr>
        </p:nvSpPr>
        <p:spPr>
          <a:xfrm>
            <a:off x="1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0" rIns="0" bIns="0">
            <a:no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86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5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57" y="0"/>
            <a:ext cx="10327343" cy="6858000"/>
          </a:xfrm>
          <a:prstGeom prst="rect">
            <a:avLst/>
          </a:prstGeom>
        </p:spPr>
      </p:pic>
      <p:sp>
        <p:nvSpPr>
          <p:cNvPr id="5" name="object 11"/>
          <p:cNvSpPr txBox="1"/>
          <p:nvPr userDrawn="1"/>
        </p:nvSpPr>
        <p:spPr>
          <a:xfrm>
            <a:off x="2260601" y="980728"/>
            <a:ext cx="2248750" cy="6537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b="0" dirty="0">
                <a:solidFill>
                  <a:schemeClr val="tx2"/>
                </a:solidFill>
                <a:latin typeface="Arial Black"/>
                <a:cs typeface="Arial Black"/>
              </a:rPr>
              <a:t>MAIN</a:t>
            </a:r>
            <a:r>
              <a:rPr lang="nl-NL" sz="1200" b="0" baseline="0" dirty="0">
                <a:solidFill>
                  <a:schemeClr val="tx2"/>
                </a:solidFill>
                <a:latin typeface="Arial Black"/>
                <a:cs typeface="Arial Black"/>
              </a:rPr>
              <a:t> CAMPUS</a:t>
            </a:r>
          </a:p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Johanna </a:t>
            </a:r>
            <a:r>
              <a:rPr lang="nl-NL" sz="1200" spc="-10" dirty="0">
                <a:solidFill>
                  <a:schemeClr val="tx2"/>
                </a:solidFill>
                <a:latin typeface="+mn-lt"/>
                <a:cs typeface="Arial"/>
              </a:rPr>
              <a:t>Westerdijkplein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75</a:t>
            </a:r>
          </a:p>
          <a:p>
            <a:pPr marL="337820"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2521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EN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The Hague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7" name="object 12"/>
          <p:cNvSpPr txBox="1"/>
          <p:nvPr userDrawn="1"/>
        </p:nvSpPr>
        <p:spPr>
          <a:xfrm>
            <a:off x="2413000" y="2206397"/>
            <a:ext cx="2096593" cy="653768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b="0" dirty="0">
                <a:solidFill>
                  <a:schemeClr val="tx2"/>
                </a:solidFill>
                <a:latin typeface="Arial Black"/>
                <a:cs typeface="Arial Black"/>
              </a:rPr>
              <a:t>CAMPUS DELFT</a:t>
            </a:r>
          </a:p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 err="1">
                <a:solidFill>
                  <a:schemeClr val="tx2"/>
                </a:solidFill>
                <a:latin typeface="+mn-lt"/>
                <a:cs typeface="Arial"/>
              </a:rPr>
              <a:t>Rotterdamseweg</a:t>
            </a:r>
            <a:r>
              <a:rPr lang="nl-NL" sz="1200" spc="-1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137</a:t>
            </a:r>
            <a:endParaRPr lang="nl-NL" sz="1200" spc="0" dirty="0">
              <a:solidFill>
                <a:schemeClr val="tx2"/>
              </a:solidFill>
              <a:latin typeface="+mn-lt"/>
              <a:cs typeface="Arial"/>
            </a:endParaRPr>
          </a:p>
          <a:p>
            <a:pPr algn="r">
              <a:lnSpc>
                <a:spcPct val="100000"/>
              </a:lnSpc>
              <a:spcBef>
                <a:spcPts val="259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2628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AL</a:t>
            </a:r>
            <a:r>
              <a:rPr lang="nl-NL" sz="1200" spc="-204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Delft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8" name="object 13"/>
          <p:cNvSpPr txBox="1"/>
          <p:nvPr userDrawn="1"/>
        </p:nvSpPr>
        <p:spPr>
          <a:xfrm>
            <a:off x="1168401" y="3425718"/>
            <a:ext cx="3340846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b="0" spc="-10" dirty="0">
                <a:solidFill>
                  <a:schemeClr val="tx2"/>
                </a:solidFill>
                <a:latin typeface="Arial Black"/>
                <a:cs typeface="Arial Black"/>
              </a:rPr>
              <a:t>ZUIDERPARK SPORTS</a:t>
            </a:r>
            <a:r>
              <a:rPr lang="nl-NL" sz="1200" b="0" spc="-10" baseline="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lang="nl-NL" sz="1200" b="0" spc="-10" dirty="0">
                <a:solidFill>
                  <a:schemeClr val="tx2"/>
                </a:solidFill>
                <a:latin typeface="Arial Black"/>
                <a:cs typeface="Arial Black"/>
              </a:rPr>
              <a:t>CAMPUS</a:t>
            </a:r>
            <a:endParaRPr lang="nl-NL" sz="1200" b="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Meester P. </a:t>
            </a: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Droogleever</a:t>
            </a:r>
            <a:r>
              <a:rPr lang="nl-NL" sz="1200" baseline="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Fortuynweg 22</a:t>
            </a: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2533 SR The Hague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9" name="object 14"/>
          <p:cNvSpPr txBox="1"/>
          <p:nvPr userDrawn="1"/>
        </p:nvSpPr>
        <p:spPr>
          <a:xfrm>
            <a:off x="2316144" y="4645037"/>
            <a:ext cx="2193290" cy="65402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b="1" dirty="0">
                <a:solidFill>
                  <a:schemeClr val="tx2"/>
                </a:solidFill>
                <a:latin typeface="Arial Black"/>
                <a:cs typeface="Arial Black"/>
              </a:rPr>
              <a:t>CAMPUS </a:t>
            </a:r>
            <a:r>
              <a:rPr lang="nl-NL" sz="1200" b="1" spc="-5" dirty="0">
                <a:solidFill>
                  <a:schemeClr val="tx2"/>
                </a:solidFill>
                <a:latin typeface="Arial Black"/>
                <a:cs typeface="Arial Black"/>
              </a:rPr>
              <a:t>ZOETERMEER</a:t>
            </a:r>
            <a:endParaRPr lang="nl-NL" sz="1200" b="1" spc="0" dirty="0">
              <a:solidFill>
                <a:schemeClr val="tx2"/>
              </a:solidFill>
              <a:latin typeface="Arial Black"/>
              <a:cs typeface="Arial Black"/>
            </a:endParaRP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dirty="0" err="1">
                <a:solidFill>
                  <a:schemeClr val="tx2"/>
                </a:solidFill>
                <a:latin typeface="+mn-lt"/>
                <a:cs typeface="Arial"/>
              </a:rPr>
              <a:t>Bleiswijkseweg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37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</a:p>
          <a:p>
            <a:pPr marL="12700" algn="r">
              <a:lnSpc>
                <a:spcPct val="100000"/>
              </a:lnSpc>
              <a:spcBef>
                <a:spcPts val="260"/>
              </a:spcBef>
            </a:pP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2712 BP</a:t>
            </a:r>
            <a:r>
              <a:rPr lang="nl-NL" sz="1200" dirty="0">
                <a:solidFill>
                  <a:schemeClr val="tx2"/>
                </a:solidFill>
                <a:latin typeface="+mn-lt"/>
                <a:cs typeface="Arial"/>
              </a:rPr>
              <a:t> </a:t>
            </a:r>
            <a:r>
              <a:rPr lang="nl-NL" sz="1200" spc="-5" dirty="0">
                <a:solidFill>
                  <a:schemeClr val="tx2"/>
                </a:solidFill>
                <a:latin typeface="+mn-lt"/>
                <a:cs typeface="Arial"/>
              </a:rPr>
              <a:t>Zoetermeer</a:t>
            </a:r>
            <a:endParaRPr lang="nl-NL" sz="12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0" y="3043536"/>
            <a:ext cx="3510000" cy="124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lets-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3" name="Afbeelding 2" descr="lets-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4" name="Afbeelding 3" descr="lets-3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pic>
        <p:nvPicPr>
          <p:cNvPr id="5" name="Afbeelding 4" descr="lets-4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4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1"/>
            <a:ext cx="10972800" cy="4495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3200" y="6629401"/>
            <a:ext cx="2336800" cy="1692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079B3-2F14-0648-A484-1414D29E7A4D}" type="datetime4">
              <a:rPr lang="en-US" smtClean="0"/>
              <a:pPr/>
              <a:t>April 20, 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80000" y="6629400"/>
            <a:ext cx="1016000" cy="1615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Slide </a:t>
            </a:r>
            <a:fld id="{E5A2D1E2-AADD-4352-99BC-B8B0D40E53D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14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333">
                <a:solidFill>
                  <a:srgbClr val="8CB63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6474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5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object -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8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5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object -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5940" y="1217403"/>
            <a:ext cx="7114540" cy="42883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33000"/>
              </a:lnSpc>
              <a:buNone/>
              <a:defRPr/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/>
            </a:lvl2pPr>
            <a:lvl3pPr marL="536575" indent="-274638">
              <a:lnSpc>
                <a:spcPct val="133000"/>
              </a:lnSpc>
              <a:defRPr/>
            </a:lvl3pPr>
            <a:lvl4pPr marL="812800" indent="-276225">
              <a:lnSpc>
                <a:spcPct val="133000"/>
              </a:lnSpc>
              <a:defRPr/>
            </a:lvl4pPr>
            <a:lvl5pPr marL="1160463" indent="-255588">
              <a:lnSpc>
                <a:spcPct val="133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5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sp>
        <p:nvSpPr>
          <p:cNvPr id="7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2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596" cy="5080494"/>
          </a:xfrm>
          <a:custGeom>
            <a:avLst/>
            <a:gdLst>
              <a:gd name="connsiteX0" fmla="*/ 0 w 6096596"/>
              <a:gd name="connsiteY0" fmla="*/ 0 h 5080494"/>
              <a:gd name="connsiteX1" fmla="*/ 6096596 w 6096596"/>
              <a:gd name="connsiteY1" fmla="*/ 0 h 5080494"/>
              <a:gd name="connsiteX2" fmla="*/ 5908637 w 6096596"/>
              <a:gd name="connsiteY2" fmla="*/ 4479966 h 5080494"/>
              <a:gd name="connsiteX3" fmla="*/ 10 w 6096596"/>
              <a:gd name="connsiteY3" fmla="*/ 5080494 h 5080494"/>
              <a:gd name="connsiteX4" fmla="*/ 0 w 6096596"/>
              <a:gd name="connsiteY4" fmla="*/ 5080494 h 508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596" h="5080494">
                <a:moveTo>
                  <a:pt x="0" y="0"/>
                </a:moveTo>
                <a:lnTo>
                  <a:pt x="6096596" y="0"/>
                </a:lnTo>
                <a:lnTo>
                  <a:pt x="5908637" y="4479966"/>
                </a:lnTo>
                <a:lnTo>
                  <a:pt x="10" y="5080494"/>
                </a:lnTo>
                <a:lnTo>
                  <a:pt x="0" y="508049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8" name="object 3"/>
          <p:cNvSpPr/>
          <p:nvPr userDrawn="1"/>
        </p:nvSpPr>
        <p:spPr>
          <a:xfrm>
            <a:off x="0" y="4674059"/>
            <a:ext cx="6299835" cy="2184400"/>
          </a:xfrm>
          <a:custGeom>
            <a:avLst/>
            <a:gdLst/>
            <a:ahLst/>
            <a:cxnLst/>
            <a:rect l="l" t="t" r="r" b="b"/>
            <a:pathLst>
              <a:path w="6299835" h="2184400">
                <a:moveTo>
                  <a:pt x="5893371" y="0"/>
                </a:moveTo>
                <a:lnTo>
                  <a:pt x="0" y="609663"/>
                </a:lnTo>
                <a:lnTo>
                  <a:pt x="0" y="2183942"/>
                </a:lnTo>
                <a:lnTo>
                  <a:pt x="6299809" y="2183942"/>
                </a:lnTo>
                <a:lnTo>
                  <a:pt x="5893371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Image left -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15"/>
          <p:cNvSpPr>
            <a:spLocks noGrp="1"/>
          </p:cNvSpPr>
          <p:nvPr>
            <p:ph type="pic" sz="quarter" idx="12"/>
          </p:nvPr>
        </p:nvSpPr>
        <p:spPr>
          <a:xfrm>
            <a:off x="-7620" y="0"/>
            <a:ext cx="5913120" cy="6858000"/>
          </a:xfrm>
          <a:custGeom>
            <a:avLst/>
            <a:gdLst>
              <a:gd name="connsiteX0" fmla="*/ 0 w 5905500"/>
              <a:gd name="connsiteY0" fmla="*/ 4133849 h 6858000"/>
              <a:gd name="connsiteX1" fmla="*/ 5886450 w 5905500"/>
              <a:gd name="connsiteY1" fmla="*/ 4743449 h 6858000"/>
              <a:gd name="connsiteX2" fmla="*/ 5705475 w 5905500"/>
              <a:gd name="connsiteY2" fmla="*/ 6848474 h 6858000"/>
              <a:gd name="connsiteX3" fmla="*/ 5705474 w 5905500"/>
              <a:gd name="connsiteY3" fmla="*/ 6848474 h 6858000"/>
              <a:gd name="connsiteX4" fmla="*/ 5705474 w 5905500"/>
              <a:gd name="connsiteY4" fmla="*/ 6858000 h 6858000"/>
              <a:gd name="connsiteX5" fmla="*/ 0 w 5905500"/>
              <a:gd name="connsiteY5" fmla="*/ 6858000 h 6858000"/>
              <a:gd name="connsiteX6" fmla="*/ 0 w 5905500"/>
              <a:gd name="connsiteY6" fmla="*/ 6315074 h 6858000"/>
              <a:gd name="connsiteX7" fmla="*/ 0 w 5905500"/>
              <a:gd name="connsiteY7" fmla="*/ 0 h 6858000"/>
              <a:gd name="connsiteX8" fmla="*/ 5410200 w 5905500"/>
              <a:gd name="connsiteY8" fmla="*/ 0 h 6858000"/>
              <a:gd name="connsiteX9" fmla="*/ 5410200 w 5905500"/>
              <a:gd name="connsiteY9" fmla="*/ 3174 h 6858000"/>
              <a:gd name="connsiteX10" fmla="*/ 5419725 w 5905500"/>
              <a:gd name="connsiteY10" fmla="*/ 3179 h 6858000"/>
              <a:gd name="connsiteX11" fmla="*/ 5905500 w 5905500"/>
              <a:gd name="connsiteY11" fmla="*/ 4474988 h 6858000"/>
              <a:gd name="connsiteX12" fmla="*/ 0 w 5905500"/>
              <a:gd name="connsiteY12" fmla="*/ 3802483 h 6858000"/>
              <a:gd name="connsiteX13" fmla="*/ 0 w 5905500"/>
              <a:gd name="connsiteY13" fmla="*/ 542925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3296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  <a:gd name="connsiteX0" fmla="*/ 7620 w 5913120"/>
              <a:gd name="connsiteY0" fmla="*/ 4133849 h 6858000"/>
              <a:gd name="connsiteX1" fmla="*/ 5894070 w 5913120"/>
              <a:gd name="connsiteY1" fmla="*/ 4743449 h 6858000"/>
              <a:gd name="connsiteX2" fmla="*/ 5713095 w 5913120"/>
              <a:gd name="connsiteY2" fmla="*/ 6848474 h 6858000"/>
              <a:gd name="connsiteX3" fmla="*/ 5713094 w 5913120"/>
              <a:gd name="connsiteY3" fmla="*/ 6848474 h 6858000"/>
              <a:gd name="connsiteX4" fmla="*/ 5713094 w 5913120"/>
              <a:gd name="connsiteY4" fmla="*/ 6858000 h 6858000"/>
              <a:gd name="connsiteX5" fmla="*/ 7620 w 5913120"/>
              <a:gd name="connsiteY5" fmla="*/ 6858000 h 6858000"/>
              <a:gd name="connsiteX6" fmla="*/ 7620 w 5913120"/>
              <a:gd name="connsiteY6" fmla="*/ 6315074 h 6858000"/>
              <a:gd name="connsiteX7" fmla="*/ 7620 w 5913120"/>
              <a:gd name="connsiteY7" fmla="*/ 4133849 h 6858000"/>
              <a:gd name="connsiteX8" fmla="*/ 7620 w 5913120"/>
              <a:gd name="connsiteY8" fmla="*/ 0 h 6858000"/>
              <a:gd name="connsiteX9" fmla="*/ 5417820 w 5913120"/>
              <a:gd name="connsiteY9" fmla="*/ 0 h 6858000"/>
              <a:gd name="connsiteX10" fmla="*/ 5417820 w 5913120"/>
              <a:gd name="connsiteY10" fmla="*/ 3174 h 6858000"/>
              <a:gd name="connsiteX11" fmla="*/ 5427345 w 5913120"/>
              <a:gd name="connsiteY11" fmla="*/ 3179 h 6858000"/>
              <a:gd name="connsiteX12" fmla="*/ 5913120 w 5913120"/>
              <a:gd name="connsiteY12" fmla="*/ 4474988 h 6858000"/>
              <a:gd name="connsiteX13" fmla="*/ 0 w 5913120"/>
              <a:gd name="connsiteY13" fmla="*/ 3863443 h 6858000"/>
              <a:gd name="connsiteX14" fmla="*/ 7620 w 5913120"/>
              <a:gd name="connsiteY14" fmla="*/ 542925 h 6858000"/>
              <a:gd name="connsiteX15" fmla="*/ 7620 w 5913120"/>
              <a:gd name="connsiteY1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13120" h="6858000">
                <a:moveTo>
                  <a:pt x="7620" y="4133849"/>
                </a:moveTo>
                <a:lnTo>
                  <a:pt x="5894070" y="4743449"/>
                </a:lnTo>
                <a:lnTo>
                  <a:pt x="5713095" y="6848474"/>
                </a:lnTo>
                <a:lnTo>
                  <a:pt x="5713094" y="6848474"/>
                </a:lnTo>
                <a:lnTo>
                  <a:pt x="5713094" y="6858000"/>
                </a:lnTo>
                <a:lnTo>
                  <a:pt x="7620" y="6858000"/>
                </a:lnTo>
                <a:lnTo>
                  <a:pt x="7620" y="6315074"/>
                </a:lnTo>
                <a:lnTo>
                  <a:pt x="7620" y="4133849"/>
                </a:lnTo>
                <a:close/>
                <a:moveTo>
                  <a:pt x="7620" y="0"/>
                </a:moveTo>
                <a:lnTo>
                  <a:pt x="5417820" y="0"/>
                </a:lnTo>
                <a:lnTo>
                  <a:pt x="5417820" y="3174"/>
                </a:lnTo>
                <a:lnTo>
                  <a:pt x="5427345" y="3179"/>
                </a:lnTo>
                <a:lnTo>
                  <a:pt x="5913120" y="4474988"/>
                </a:lnTo>
                <a:lnTo>
                  <a:pt x="0" y="3863443"/>
                </a:lnTo>
                <a:lnTo>
                  <a:pt x="7620" y="542925"/>
                </a:lnTo>
                <a:lnTo>
                  <a:pt x="762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6693558" y="709001"/>
            <a:ext cx="4091304" cy="705834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 userDrawn="1">
            <p:ph idx="1"/>
          </p:nvPr>
        </p:nvSpPr>
        <p:spPr>
          <a:xfrm>
            <a:off x="6693558" y="1848779"/>
            <a:ext cx="4091304" cy="4207374"/>
          </a:xfrm>
        </p:spPr>
        <p:txBody>
          <a:bodyPr/>
          <a:lstStyle>
            <a:lvl1pPr marL="0" indent="0">
              <a:lnSpc>
                <a:spcPct val="133000"/>
              </a:lnSpc>
              <a:buNone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  <a:lvl2pPr marL="261938" indent="-261938">
              <a:lnSpc>
                <a:spcPct val="133000"/>
              </a:lnSpc>
              <a:buFont typeface="Arial" panose="020B0604020202020204" pitchFamily="34" charset="0"/>
              <a:buChar char="•"/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2pPr>
            <a:lvl3pPr marL="536575" indent="-274638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3pPr>
            <a:lvl4pPr marL="812800" indent="-276225">
              <a:lnSpc>
                <a:spcPct val="133000"/>
              </a:lnSpc>
              <a:defRPr lang="nl-NL" sz="2000" kern="1200" spc="-5" dirty="0" smtClean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4pPr>
            <a:lvl5pPr marL="1160463" indent="-255588">
              <a:lnSpc>
                <a:spcPct val="133000"/>
              </a:lnSpc>
              <a:defRPr lang="nl-NL" sz="2000" kern="1200" spc="-5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1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2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4AEF7F14-3D57-4BF3-81AE-57E8C91DCA07}"/>
              </a:ext>
            </a:extLst>
          </p:cNvPr>
          <p:cNvGrpSpPr/>
          <p:nvPr userDrawn="1"/>
        </p:nvGrpSpPr>
        <p:grpSpPr>
          <a:xfrm>
            <a:off x="1219320" y="406440"/>
            <a:ext cx="9754870" cy="5487515"/>
            <a:chOff x="1219320" y="406440"/>
            <a:chExt cx="9754870" cy="5487515"/>
          </a:xfrm>
        </p:grpSpPr>
        <p:grpSp>
          <p:nvGrpSpPr>
            <p:cNvPr id="22" name="Groep 21"/>
            <p:cNvGrpSpPr/>
            <p:nvPr userDrawn="1"/>
          </p:nvGrpSpPr>
          <p:grpSpPr>
            <a:xfrm>
              <a:off x="1219320" y="406440"/>
              <a:ext cx="9754870" cy="5487515"/>
              <a:chOff x="1219320" y="406440"/>
              <a:chExt cx="9754870" cy="5487515"/>
            </a:xfrm>
          </p:grpSpPr>
          <p:sp>
            <p:nvSpPr>
              <p:cNvPr id="11" name="object 2"/>
              <p:cNvSpPr/>
              <p:nvPr userDrawn="1"/>
            </p:nvSpPr>
            <p:spPr>
              <a:xfrm>
                <a:off x="1219320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0" y="0"/>
                    </a:moveTo>
                    <a:lnTo>
                      <a:pt x="609663" y="5283720"/>
                    </a:lnTo>
                    <a:lnTo>
                      <a:pt x="9144901" y="5080495"/>
                    </a:lnTo>
                    <a:lnTo>
                      <a:pt x="9754565" y="203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"/>
              <p:cNvSpPr/>
              <p:nvPr userDrawn="1"/>
            </p:nvSpPr>
            <p:spPr>
              <a:xfrm>
                <a:off x="5486939" y="5283720"/>
                <a:ext cx="813435" cy="610235"/>
              </a:xfrm>
              <a:custGeom>
                <a:avLst/>
                <a:gdLst/>
                <a:ahLst/>
                <a:cxnLst/>
                <a:rect l="l" t="t" r="r" b="b"/>
                <a:pathLst>
                  <a:path w="813435" h="610235">
                    <a:moveTo>
                      <a:pt x="812876" y="0"/>
                    </a:moveTo>
                    <a:lnTo>
                      <a:pt x="0" y="0"/>
                    </a:lnTo>
                    <a:lnTo>
                      <a:pt x="412788" y="609650"/>
                    </a:lnTo>
                    <a:lnTo>
                      <a:pt x="812876" y="0"/>
                    </a:lnTo>
                    <a:close/>
                  </a:path>
                </a:pathLst>
              </a:custGeom>
              <a:solidFill>
                <a:srgbClr val="9EA7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916A5A41-70D1-4E19-AA8F-358D4AA192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29424" t="18614" r="34878" b="57624"/>
            <a:stretch/>
          </p:blipFill>
          <p:spPr>
            <a:xfrm>
              <a:off x="1476375" y="514350"/>
              <a:ext cx="975003" cy="76200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578FE056-EDDC-4031-859F-DBF99481F9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5801" t="59806" r="32463" b="20796"/>
            <a:stretch/>
          </p:blipFill>
          <p:spPr>
            <a:xfrm>
              <a:off x="9344025" y="4686300"/>
              <a:ext cx="866775" cy="622062"/>
            </a:xfrm>
            <a:prstGeom prst="rect">
              <a:avLst/>
            </a:prstGeom>
          </p:spPr>
        </p:pic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5001" y="5878295"/>
            <a:ext cx="4471386" cy="392415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7368" y="5878295"/>
            <a:ext cx="4006632" cy="39241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dirty="0">
                <a:solidFill>
                  <a:srgbClr val="213343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2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27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grpSp>
        <p:nvGrpSpPr>
          <p:cNvPr id="2" name="Groeperen 1"/>
          <p:cNvGrpSpPr/>
          <p:nvPr userDrawn="1"/>
        </p:nvGrpSpPr>
        <p:grpSpPr>
          <a:xfrm>
            <a:off x="1219315" y="406440"/>
            <a:ext cx="9754870" cy="5487515"/>
            <a:chOff x="1219315" y="406440"/>
            <a:chExt cx="9754870" cy="5487515"/>
          </a:xfrm>
        </p:grpSpPr>
        <p:grpSp>
          <p:nvGrpSpPr>
            <p:cNvPr id="4" name="Groep 3">
              <a:extLst>
                <a:ext uri="{FF2B5EF4-FFF2-40B4-BE49-F238E27FC236}">
                  <a16:creationId xmlns:a16="http://schemas.microsoft.com/office/drawing/2014/main" id="{D64AB382-4DC8-4B0F-94C7-AEA099915EC4}"/>
                </a:ext>
              </a:extLst>
            </p:cNvPr>
            <p:cNvGrpSpPr/>
            <p:nvPr userDrawn="1"/>
          </p:nvGrpSpPr>
          <p:grpSpPr>
            <a:xfrm>
              <a:off x="1219315" y="406440"/>
              <a:ext cx="9754870" cy="5283835"/>
              <a:chOff x="1219315" y="406440"/>
              <a:chExt cx="9754870" cy="5283835"/>
            </a:xfrm>
          </p:grpSpPr>
          <p:sp>
            <p:nvSpPr>
              <p:cNvPr id="14" name="object 2"/>
              <p:cNvSpPr/>
              <p:nvPr userDrawn="1"/>
            </p:nvSpPr>
            <p:spPr>
              <a:xfrm>
                <a:off x="1219315" y="406440"/>
                <a:ext cx="9754870" cy="5283835"/>
              </a:xfrm>
              <a:custGeom>
                <a:avLst/>
                <a:gdLst/>
                <a:ahLst/>
                <a:cxnLst/>
                <a:rect l="l" t="t" r="r" b="b"/>
                <a:pathLst>
                  <a:path w="9754870" h="5283835">
                    <a:moveTo>
                      <a:pt x="9754565" y="0"/>
                    </a:moveTo>
                    <a:lnTo>
                      <a:pt x="0" y="203225"/>
                    </a:lnTo>
                    <a:lnTo>
                      <a:pt x="609663" y="5080495"/>
                    </a:lnTo>
                    <a:lnTo>
                      <a:pt x="9144901" y="5283720"/>
                    </a:lnTo>
                    <a:lnTo>
                      <a:pt x="9754565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89931C96-1086-46CF-84F0-387E178E54F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/>
              <a:srcRect l="29424" t="18614" r="34878" b="57624"/>
              <a:stretch/>
            </p:blipFill>
            <p:spPr>
              <a:xfrm>
                <a:off x="1476375" y="741029"/>
                <a:ext cx="975003" cy="762000"/>
              </a:xfrm>
              <a:prstGeom prst="rect">
                <a:avLst/>
              </a:prstGeom>
            </p:spPr>
          </p:pic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BFFF8D0A-3D24-4932-947D-0BF048BD168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/>
              <a:srcRect l="35801" t="59806" r="32463" b="20796"/>
              <a:stretch/>
            </p:blipFill>
            <p:spPr>
              <a:xfrm>
                <a:off x="9344025" y="4886325"/>
                <a:ext cx="866775" cy="622062"/>
              </a:xfrm>
              <a:prstGeom prst="rect">
                <a:avLst/>
              </a:prstGeom>
            </p:spPr>
          </p:pic>
        </p:grpSp>
        <p:sp>
          <p:nvSpPr>
            <p:cNvPr id="16" name="object 3"/>
            <p:cNvSpPr/>
            <p:nvPr userDrawn="1"/>
          </p:nvSpPr>
          <p:spPr>
            <a:xfrm>
              <a:off x="5486939" y="5283720"/>
              <a:ext cx="813435" cy="610235"/>
            </a:xfrm>
            <a:custGeom>
              <a:avLst/>
              <a:gdLst/>
              <a:ahLst/>
              <a:cxnLst/>
              <a:rect l="l" t="t" r="r" b="b"/>
              <a:pathLst>
                <a:path w="813435" h="610235">
                  <a:moveTo>
                    <a:pt x="812876" y="0"/>
                  </a:moveTo>
                  <a:lnTo>
                    <a:pt x="0" y="0"/>
                  </a:lnTo>
                  <a:lnTo>
                    <a:pt x="412788" y="609650"/>
                  </a:lnTo>
                  <a:lnTo>
                    <a:pt x="812876" y="0"/>
                  </a:ln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Tijdelijke aanduiding voor tekst 14"/>
          <p:cNvSpPr>
            <a:spLocks noGrp="1"/>
          </p:cNvSpPr>
          <p:nvPr>
            <p:ph type="body" sz="quarter" idx="13"/>
          </p:nvPr>
        </p:nvSpPr>
        <p:spPr>
          <a:xfrm>
            <a:off x="2451378" y="2616188"/>
            <a:ext cx="7239000" cy="864339"/>
          </a:xfrm>
        </p:spPr>
        <p:txBody>
          <a:bodyPr vert="horz" wrap="square" lIns="0" tIns="43180" rIns="0" bIns="0" rtlCol="0" anchor="ctr">
            <a:spAutoFit/>
          </a:bodyPr>
          <a:lstStyle>
            <a:lvl1pPr marL="8890" indent="0" algn="ctr">
              <a:buNone/>
              <a:defRPr lang="nl-NL" sz="2800" b="0" cap="all" spc="-20" baseline="0" dirty="0" smtClean="0">
                <a:solidFill>
                  <a:srgbClr val="FFFFFF"/>
                </a:solidFill>
                <a:latin typeface="Arial Black"/>
                <a:cs typeface="Arial Black"/>
              </a:defRPr>
            </a:lvl1pPr>
            <a:lvl2pPr marL="193675" indent="0">
              <a:buNone/>
              <a:defRPr lang="nl-NL" sz="1800" dirty="0">
                <a:solidFill>
                  <a:schemeClr val="tx1"/>
                </a:solidFill>
                <a:cs typeface="+mn-cs"/>
              </a:defRPr>
            </a:lvl2pPr>
          </a:lstStyle>
          <a:p>
            <a:pPr marL="12065" marR="5080" lvl="0" indent="-3175" algn="ctr">
              <a:lnSpc>
                <a:spcPts val="3200"/>
              </a:lnSpc>
              <a:spcBef>
                <a:spcPts val="34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4" hasCustomPrompt="1"/>
          </p:nvPr>
        </p:nvSpPr>
        <p:spPr>
          <a:xfrm>
            <a:off x="1904400" y="5878295"/>
            <a:ext cx="4471386" cy="392415"/>
          </a:xfr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lang="nl-NL" sz="2000" i="1" kern="12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Name, </a:t>
            </a:r>
          </a:p>
        </p:txBody>
      </p:sp>
      <p:sp>
        <p:nvSpPr>
          <p:cNvPr id="20" name="Tijdelijke aanduiding voor tekst 18"/>
          <p:cNvSpPr>
            <a:spLocks noGrp="1"/>
          </p:cNvSpPr>
          <p:nvPr>
            <p:ph type="body" sz="quarter" idx="15" hasCustomPrompt="1"/>
          </p:nvPr>
        </p:nvSpPr>
        <p:spPr>
          <a:xfrm>
            <a:off x="6408000" y="5878295"/>
            <a:ext cx="4006632" cy="392415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nl-NL" sz="2000" i="1" kern="1200" baseline="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nl-NL" dirty="0"/>
              <a:t>job </a:t>
            </a:r>
            <a:r>
              <a:rPr lang="nl-NL" dirty="0" err="1"/>
              <a:t>title</a:t>
            </a:r>
            <a:endParaRPr lang="nl-NL" dirty="0"/>
          </a:p>
        </p:txBody>
      </p:sp>
      <p:pic>
        <p:nvPicPr>
          <p:cNvPr id="25" name="Afbeelding 2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25940" y="1194832"/>
            <a:ext cx="7114540" cy="451406"/>
          </a:xfrm>
          <a:prstGeom prst="rect">
            <a:avLst/>
          </a:prstGeom>
        </p:spPr>
        <p:txBody>
          <a:bodyPr vert="horz" wrap="square" lIns="0" tIns="40640" rIns="0" bIns="0" rtlCol="0" anchor="b">
            <a:spAutoFit/>
          </a:bodyPr>
          <a:lstStyle/>
          <a:p>
            <a:pPr marL="12700" marR="5080" lvl="0" indent="0" fontAlgn="auto">
              <a:lnSpc>
                <a:spcPts val="322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25940" y="2070299"/>
            <a:ext cx="7114540" cy="3985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1424" y="6597352"/>
            <a:ext cx="2743200" cy="17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>
              <a:defRPr lang="nl-NL" sz="1100" i="1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>
              <a:lnSpc>
                <a:spcPts val="1535"/>
              </a:lnSpc>
            </a:pPr>
            <a:fld id="{AB90E8CF-965F-5A42-8080-8C03999F4901}" type="datetime1">
              <a:rPr lang="en-US" smtClean="0"/>
              <a:t>4/20/21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911424" y="6405099"/>
            <a:ext cx="4114800" cy="192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lang="nl-NL" sz="1100" i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12700" algn="l">
              <a:lnSpc>
                <a:spcPts val="1535"/>
              </a:lnSpc>
            </a:pPr>
            <a:r>
              <a:rPr lang="en-US" dirty="0"/>
              <a:t>short title presentation - customize via footnote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474186"/>
            <a:ext cx="1219835" cy="1701800"/>
          </a:xfrm>
          <a:custGeom>
            <a:avLst/>
            <a:gdLst/>
            <a:ahLst/>
            <a:cxnLst/>
            <a:rect l="l" t="t" r="r" b="b"/>
            <a:pathLst>
              <a:path w="1219835" h="1701800">
                <a:moveTo>
                  <a:pt x="0" y="0"/>
                </a:moveTo>
                <a:lnTo>
                  <a:pt x="0" y="1701469"/>
                </a:lnTo>
                <a:lnTo>
                  <a:pt x="975601" y="1558010"/>
                </a:lnTo>
                <a:lnTo>
                  <a:pt x="1219314" y="135483"/>
                </a:lnTo>
                <a:lnTo>
                  <a:pt x="0" y="0"/>
                </a:lnTo>
                <a:close/>
              </a:path>
            </a:pathLst>
          </a:custGeom>
          <a:solidFill>
            <a:srgbClr val="9EA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263352" y="6418136"/>
            <a:ext cx="574829" cy="179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r">
              <a:defRPr kumimoji="0" lang="nl-NL" sz="1050" b="0" i="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‹#›</a:t>
            </a:fld>
            <a:endParaRPr lang="en-GB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5733256"/>
            <a:ext cx="2880000" cy="102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8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  <p:sldLayoutId id="2147483663" r:id="rId7"/>
    <p:sldLayoutId id="2147483664" r:id="rId8"/>
    <p:sldLayoutId id="2147483665" r:id="rId9"/>
    <p:sldLayoutId id="2147483651" r:id="rId10"/>
    <p:sldLayoutId id="2147483656" r:id="rId11"/>
    <p:sldLayoutId id="2147483655" r:id="rId12"/>
    <p:sldLayoutId id="2147483667" r:id="rId13"/>
    <p:sldLayoutId id="2147483666" r:id="rId14"/>
    <p:sldLayoutId id="21474836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nl-NL" sz="2800" b="1" i="0" u="none" strike="noStrike" kern="0" cap="none" spc="0" normalizeH="0" baseline="0" smtClean="0">
          <a:ln>
            <a:noFill/>
          </a:ln>
          <a:solidFill>
            <a:schemeClr val="accent1"/>
          </a:solidFill>
          <a:effectLst/>
          <a:uLnTx/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536575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809625" indent="-273050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073150" indent="-263525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44613" indent="-271463" algn="l" defTabSz="914400" rtl="0" eaLnBrk="1" latinLnBrk="0" hangingPunct="1">
        <a:lnSpc>
          <a:spcPct val="133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−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gretel_werner/udemthuas2019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vote1/4gzjktqaqb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Thuas</a:t>
            </a:r>
            <a:r>
              <a:rPr lang="en-US" dirty="0"/>
              <a:t> COIL event 26 </a:t>
            </a:r>
            <a:r>
              <a:rPr lang="en-US" dirty="0" err="1"/>
              <a:t>april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Reinout</a:t>
            </a:r>
            <a:r>
              <a:rPr lang="en-US" dirty="0"/>
              <a:t> </a:t>
            </a:r>
            <a:r>
              <a:rPr lang="en-US" dirty="0" err="1"/>
              <a:t>Klamer</a:t>
            </a:r>
            <a:endParaRPr lang="en-US" dirty="0"/>
          </a:p>
          <a:p>
            <a:r>
              <a:rPr lang="en-US" dirty="0"/>
              <a:t>Claudia </a:t>
            </a:r>
            <a:r>
              <a:rPr lang="en-US" dirty="0" err="1"/>
              <a:t>Diers</a:t>
            </a:r>
            <a:endParaRPr lang="en-US" dirty="0"/>
          </a:p>
          <a:p>
            <a:r>
              <a:rPr lang="en-US" dirty="0"/>
              <a:t>Jos </a:t>
            </a:r>
            <a:r>
              <a:rPr lang="en-US" dirty="0" err="1"/>
              <a:t>Beelen</a:t>
            </a:r>
            <a:endParaRPr lang="en-US" dirty="0"/>
          </a:p>
          <a:p>
            <a:r>
              <a:rPr lang="en-US" dirty="0" err="1"/>
              <a:t>Juraj</a:t>
            </a:r>
            <a:r>
              <a:rPr lang="en-US" dirty="0"/>
              <a:t> </a:t>
            </a:r>
            <a:r>
              <a:rPr lang="en-US" dirty="0" err="1"/>
              <a:t>Trouw</a:t>
            </a:r>
            <a:endParaRPr lang="en-US" dirty="0"/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4497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8659F9-5EB1-444B-BC79-B808A879A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16832"/>
            <a:ext cx="10972800" cy="44958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Both Bottom Up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Top Down</a:t>
            </a: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Motivated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lecturers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take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initiative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-An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vision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leadership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-support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management</a:t>
            </a:r>
          </a:p>
          <a:p>
            <a:pPr marL="0" indent="0">
              <a:buNone/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Meeting in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middle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b="1" dirty="0" err="1">
                <a:latin typeface="Calibri" panose="020F0502020204030204" pitchFamily="34" charset="0"/>
                <a:cs typeface="Calibri" panose="020F0502020204030204" pitchFamily="34" charset="0"/>
              </a:rPr>
              <a:t>faculty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 level</a:t>
            </a: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of Global Office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COIL as 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seperate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entity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next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internationalisation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parts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Global Learning,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offering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research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critical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thinking</a:t>
            </a:r>
          </a:p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As part of a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wider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emerging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 err="1">
                <a:latin typeface="Calibri" panose="020F0502020204030204" pitchFamily="34" charset="0"/>
                <a:cs typeface="Calibri" panose="020F0502020204030204" pitchFamily="34" charset="0"/>
              </a:rPr>
              <a:t>internationalisation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policy. 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21228-2660-394C-B53D-755578ADE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459" y="692696"/>
            <a:ext cx="10972800" cy="914400"/>
          </a:xfrm>
        </p:spPr>
        <p:txBody>
          <a:bodyPr/>
          <a:lstStyle/>
          <a:p>
            <a:r>
              <a:rPr lang="nl-NL" sz="4000" dirty="0">
                <a:solidFill>
                  <a:schemeClr val="accent1"/>
                </a:solidFill>
              </a:rPr>
              <a:t>How we COIL @THUAS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61191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637-A945-054E-89FE-FEFE9907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980728"/>
            <a:ext cx="8065065" cy="5198309"/>
          </a:xfrm>
        </p:spPr>
        <p:txBody>
          <a:bodyPr>
            <a:noAutofit/>
          </a:bodyPr>
          <a:lstStyle/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1: Introduce: 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Who are you? What is your COIL experience</a:t>
            </a: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2: Discuss: What are you looking for?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i="1" dirty="0">
                <a:latin typeface="Calibri" charset="0"/>
                <a:ea typeface="Calibri" charset="0"/>
                <a:cs typeface="Calibri" charset="0"/>
              </a:rPr>
              <a:t>Partnering: </a:t>
            </a:r>
            <a:r>
              <a:rPr lang="en-AU" i="1" dirty="0">
                <a:latin typeface="Calibri" charset="0"/>
                <a:ea typeface="Calibri" charset="0"/>
                <a:cs typeface="Calibri" charset="0"/>
              </a:rPr>
              <a:t>A partner for a COIL course / Setting up a new COIL course </a:t>
            </a:r>
            <a:r>
              <a:rPr lang="en-AU" b="1" i="1" dirty="0">
                <a:latin typeface="Calibri" charset="0"/>
                <a:ea typeface="Calibri" charset="0"/>
                <a:cs typeface="Calibri" charset="0"/>
              </a:rPr>
              <a:t>Information</a:t>
            </a:r>
            <a:r>
              <a:rPr lang="en-AU" i="1" dirty="0">
                <a:latin typeface="Calibri" charset="0"/>
                <a:ea typeface="Calibri" charset="0"/>
                <a:cs typeface="Calibri" charset="0"/>
              </a:rPr>
              <a:t>:  Insight into COIL in general/ Capacity building on COIL / Research into COIL 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i="1" dirty="0">
                <a:latin typeface="Calibri" charset="0"/>
                <a:ea typeface="Calibri" charset="0"/>
                <a:cs typeface="Calibri" charset="0"/>
              </a:rPr>
              <a:t>Training:  </a:t>
            </a:r>
            <a:r>
              <a:rPr lang="en-AU" i="1" dirty="0">
                <a:latin typeface="Calibri" charset="0"/>
                <a:ea typeface="Calibri" charset="0"/>
                <a:cs typeface="Calibri" charset="0"/>
              </a:rPr>
              <a:t>Training for our university staff/ Training for me / 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i="1" dirty="0">
                <a:latin typeface="Calibri" charset="0"/>
                <a:ea typeface="Calibri" charset="0"/>
                <a:cs typeface="Calibri" charset="0"/>
              </a:rPr>
              <a:t>Other : </a:t>
            </a:r>
            <a:r>
              <a:rPr lang="en-AU" i="1" dirty="0">
                <a:latin typeface="Calibri" charset="0"/>
                <a:ea typeface="Calibri" charset="0"/>
                <a:cs typeface="Calibri" charset="0"/>
              </a:rPr>
              <a:t>Let us know 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3: Discuss How can we help (each other)?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4: Share outcomes on Padlet So we can get back to you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</a:pPr>
            <a:endParaRPr lang="en-AU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C9BADC-8D2B-E74A-8E6F-CC3BF88D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45121"/>
            <a:ext cx="9964688" cy="914400"/>
          </a:xfrm>
        </p:spPr>
        <p:txBody>
          <a:bodyPr/>
          <a:lstStyle/>
          <a:p>
            <a:r>
              <a:rPr lang="nl-NL" sz="4000" b="1" dirty="0">
                <a:solidFill>
                  <a:schemeClr val="accent1"/>
                </a:solidFill>
              </a:rPr>
              <a:t>In </a:t>
            </a:r>
            <a:r>
              <a:rPr lang="nl-NL" sz="4000" b="1" dirty="0" err="1">
                <a:solidFill>
                  <a:schemeClr val="accent1"/>
                </a:solidFill>
              </a:rPr>
              <a:t>Breakout</a:t>
            </a:r>
            <a:r>
              <a:rPr lang="nl-NL" sz="4000" b="1" dirty="0">
                <a:solidFill>
                  <a:schemeClr val="accent1"/>
                </a:solidFill>
              </a:rPr>
              <a:t> rooms</a:t>
            </a:r>
            <a:endParaRPr lang="en-AU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700" algn="l">
              <a:lnSpc>
                <a:spcPts val="1535"/>
              </a:lnSpc>
            </a:pPr>
            <a:r>
              <a:rPr lang="en-US"/>
              <a:t>short title presentation - customize via footnote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12</a:t>
            </a:fld>
            <a:endParaRPr lang="en-GB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2451378" y="2764305"/>
            <a:ext cx="7239000" cy="568104"/>
          </a:xfrm>
        </p:spPr>
        <p:txBody>
          <a:bodyPr/>
          <a:lstStyle/>
          <a:p>
            <a:r>
              <a:rPr lang="nl-NL" dirty="0" err="1"/>
              <a:t>Questions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>
          <a:xfrm>
            <a:off x="1905001" y="5878295"/>
            <a:ext cx="4471386" cy="365421"/>
          </a:xfrm>
        </p:spPr>
        <p:txBody>
          <a:bodyPr/>
          <a:lstStyle/>
          <a:p>
            <a:r>
              <a:rPr lang="nl-NL" dirty="0"/>
              <a:t>Reinout Klamer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5"/>
          </p:nvPr>
        </p:nvSpPr>
        <p:spPr>
          <a:xfrm>
            <a:off x="6407368" y="5878295"/>
            <a:ext cx="4006632" cy="365421"/>
          </a:xfrm>
        </p:spPr>
        <p:txBody>
          <a:bodyPr/>
          <a:lstStyle/>
          <a:p>
            <a:r>
              <a:rPr lang="nl-NL" dirty="0"/>
              <a:t>International </a:t>
            </a:r>
            <a:r>
              <a:rPr lang="nl-NL" dirty="0" err="1"/>
              <a:t>Coordinator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466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0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949E8-0CB9-EA49-B5DE-E65002EFB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838200"/>
            <a:ext cx="10972800" cy="5147296"/>
          </a:xfrm>
        </p:spPr>
        <p:txBody>
          <a:bodyPr>
            <a:noAutofit/>
          </a:bodyPr>
          <a:lstStyle/>
          <a:p>
            <a:endParaRPr lang="en-US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Virtual Exchange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 is a (umbrella) term used to describe </a:t>
            </a:r>
            <a:r>
              <a:rPr lang="nl-NL" dirty="0"/>
              <a:t>Virtual Exchange (VE) is a </a:t>
            </a:r>
            <a:r>
              <a:rPr lang="nl-NL" dirty="0" err="1"/>
              <a:t>practice</a:t>
            </a:r>
            <a:r>
              <a:rPr lang="nl-NL" dirty="0"/>
              <a:t>, is a type of </a:t>
            </a:r>
            <a:r>
              <a:rPr lang="nl-NL" dirty="0" err="1"/>
              <a:t>education</a:t>
            </a:r>
            <a:r>
              <a:rPr lang="nl-NL" dirty="0"/>
              <a:t> program </a:t>
            </a:r>
            <a:r>
              <a:rPr lang="nl-NL" dirty="0" err="1"/>
              <a:t>that</a:t>
            </a:r>
            <a:r>
              <a:rPr lang="nl-NL" dirty="0"/>
              <a:t> </a:t>
            </a:r>
            <a:r>
              <a:rPr lang="nl-NL" dirty="0" err="1"/>
              <a:t>uses</a:t>
            </a:r>
            <a:r>
              <a:rPr lang="nl-NL" dirty="0"/>
              <a:t> </a:t>
            </a:r>
            <a:r>
              <a:rPr lang="nl-NL" dirty="0" err="1"/>
              <a:t>technology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allow</a:t>
            </a:r>
            <a:r>
              <a:rPr lang="nl-NL" dirty="0"/>
              <a:t> </a:t>
            </a:r>
            <a:r>
              <a:rPr lang="nl-NL" dirty="0" err="1"/>
              <a:t>geographically-separated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interact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communicate</a:t>
            </a:r>
            <a:endParaRPr lang="nl-NL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Various Virtual Exchange Initiatives: </a:t>
            </a:r>
          </a:p>
          <a:p>
            <a:pPr lvl="1">
              <a:buClr>
                <a:srgbClr val="909706"/>
              </a:buClr>
              <a:buFont typeface="Wingdings" pitchFamily="2" charset="2"/>
              <a:buChar char="Ø"/>
            </a:pPr>
            <a:r>
              <a:rPr lang="en-US" dirty="0" err="1">
                <a:latin typeface="Calibri" charset="0"/>
                <a:ea typeface="Calibri" charset="0"/>
                <a:cs typeface="Calibri" charset="0"/>
              </a:rPr>
              <a:t>Tellecollaboration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1">
              <a:buClr>
                <a:srgbClr val="909706"/>
              </a:buClr>
              <a:buFont typeface="Wingdings" pitchFamily="2" charset="2"/>
              <a:buChar char="Ø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Online Intercultural Exchange </a:t>
            </a:r>
          </a:p>
          <a:p>
            <a:pPr lvl="1">
              <a:buClr>
                <a:srgbClr val="909706"/>
              </a:buClr>
              <a:buFont typeface="Wingdings" pitchFamily="2" charset="2"/>
              <a:buChar char="Ø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Virtual Exchange (Erasmus +) </a:t>
            </a:r>
          </a:p>
          <a:p>
            <a:pPr lvl="1">
              <a:buClr>
                <a:srgbClr val="909706"/>
              </a:buClr>
              <a:buFont typeface="Wingdings" pitchFamily="2" charset="2"/>
              <a:buChar char="Ø"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Collaborative Online International Learning (COIL) </a:t>
            </a:r>
          </a:p>
          <a:p>
            <a:endParaRPr lang="en-US" sz="2333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329C47-A109-A84C-94C9-63A03E5B7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dirty="0">
                <a:solidFill>
                  <a:srgbClr val="909706"/>
                </a:solidFill>
              </a:rPr>
              <a:t>    </a:t>
            </a:r>
            <a:r>
              <a:rPr lang="en-AU" sz="4000" b="1" dirty="0">
                <a:solidFill>
                  <a:schemeClr val="accent1"/>
                </a:solidFill>
              </a:rPr>
              <a:t>Virtual Exchange?  </a:t>
            </a:r>
          </a:p>
        </p:txBody>
      </p:sp>
    </p:spTree>
    <p:extLst>
      <p:ext uri="{BB962C8B-B14F-4D97-AF65-F5344CB8AC3E}">
        <p14:creationId xmlns:p14="http://schemas.microsoft.com/office/powerpoint/2010/main" val="9995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7448" y="1601416"/>
            <a:ext cx="10238929" cy="525658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A 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shared-syllabus teaching approach </a:t>
            </a:r>
            <a:r>
              <a:rPr lang="en-AU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used to enhance </a:t>
            </a:r>
            <a:r>
              <a:rPr lang="en-AU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Internationalisation at Home </a:t>
            </a:r>
            <a:r>
              <a:rPr lang="en-AU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(</a:t>
            </a:r>
            <a:r>
              <a:rPr lang="en-AU" dirty="0" err="1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IaH</a:t>
            </a:r>
            <a:r>
              <a:rPr lang="en-AU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AU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r>
              <a:rPr lang="nl-NL" sz="1800" b="1" dirty="0" err="1"/>
              <a:t>Collaborative</a:t>
            </a:r>
            <a:r>
              <a:rPr lang="nl-NL" sz="1800" b="1" dirty="0"/>
              <a:t> Online International Learning (COIL)</a:t>
            </a:r>
            <a:r>
              <a:rPr lang="nl-NL" sz="1800" dirty="0"/>
              <a:t> </a:t>
            </a:r>
            <a:r>
              <a:rPr lang="nl-NL" sz="1800" dirty="0" err="1"/>
              <a:t>connects</a:t>
            </a:r>
            <a:r>
              <a:rPr lang="nl-NL" sz="1800" dirty="0"/>
              <a:t> </a:t>
            </a:r>
            <a:r>
              <a:rPr lang="nl-NL" sz="1800" dirty="0" err="1"/>
              <a:t>students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professors in different </a:t>
            </a:r>
            <a:r>
              <a:rPr lang="nl-NL" sz="1800" dirty="0" err="1"/>
              <a:t>countries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collaborative</a:t>
            </a:r>
            <a:r>
              <a:rPr lang="nl-NL" sz="1800" dirty="0"/>
              <a:t> </a:t>
            </a:r>
            <a:r>
              <a:rPr lang="nl-NL" sz="1800" dirty="0" err="1"/>
              <a:t>projects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</a:t>
            </a:r>
            <a:r>
              <a:rPr lang="nl-NL" sz="1800" dirty="0" err="1"/>
              <a:t>discussions</a:t>
            </a:r>
            <a:r>
              <a:rPr lang="nl-NL" sz="1800" dirty="0"/>
              <a:t> as part of </a:t>
            </a:r>
            <a:r>
              <a:rPr lang="nl-NL" sz="1800" dirty="0" err="1"/>
              <a:t>their</a:t>
            </a:r>
            <a:r>
              <a:rPr lang="nl-NL" sz="1800" dirty="0"/>
              <a:t> </a:t>
            </a:r>
            <a:r>
              <a:rPr lang="nl-NL" sz="1800" dirty="0" err="1"/>
              <a:t>coursework</a:t>
            </a:r>
            <a:r>
              <a:rPr lang="nl-NL" sz="1800" dirty="0"/>
              <a:t>. </a:t>
            </a:r>
          </a:p>
          <a:p>
            <a:r>
              <a:rPr lang="nl-NL" sz="1800" dirty="0"/>
              <a:t>COIL </a:t>
            </a:r>
            <a:r>
              <a:rPr lang="nl-NL" sz="1800" dirty="0" err="1"/>
              <a:t>Collaborations</a:t>
            </a:r>
            <a:r>
              <a:rPr lang="nl-NL" sz="1800" dirty="0"/>
              <a:t> </a:t>
            </a:r>
            <a:r>
              <a:rPr lang="nl-NL" sz="1800" dirty="0" err="1"/>
              <a:t>between</a:t>
            </a:r>
            <a:r>
              <a:rPr lang="nl-NL" sz="1800" dirty="0"/>
              <a:t> </a:t>
            </a:r>
            <a:r>
              <a:rPr lang="nl-NL" sz="1800" dirty="0" err="1"/>
              <a:t>students</a:t>
            </a:r>
            <a:r>
              <a:rPr lang="nl-NL" sz="1800" dirty="0"/>
              <a:t> </a:t>
            </a:r>
            <a:r>
              <a:rPr lang="nl-NL" sz="1800" dirty="0" err="1"/>
              <a:t>and</a:t>
            </a:r>
            <a:r>
              <a:rPr lang="nl-NL" sz="1800" dirty="0"/>
              <a:t> professors </a:t>
            </a:r>
            <a:r>
              <a:rPr lang="nl-NL" sz="1800" dirty="0" err="1"/>
              <a:t>provide</a:t>
            </a:r>
            <a:r>
              <a:rPr lang="nl-NL" sz="1800" dirty="0"/>
              <a:t> </a:t>
            </a:r>
            <a:r>
              <a:rPr lang="nl-NL" sz="1800" dirty="0" err="1"/>
              <a:t>meaningful</a:t>
            </a:r>
            <a:r>
              <a:rPr lang="nl-NL" sz="1800" dirty="0"/>
              <a:t>, significant </a:t>
            </a:r>
            <a:r>
              <a:rPr lang="nl-NL" sz="1800" dirty="0" err="1"/>
              <a:t>opportunities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global</a:t>
            </a:r>
            <a:r>
              <a:rPr lang="nl-NL" sz="1800" dirty="0"/>
              <a:t> </a:t>
            </a:r>
            <a:r>
              <a:rPr lang="nl-NL" sz="1800" dirty="0" err="1"/>
              <a:t>experiences</a:t>
            </a:r>
            <a:r>
              <a:rPr lang="nl-NL" sz="1800" dirty="0"/>
              <a:t> built </a:t>
            </a:r>
            <a:r>
              <a:rPr lang="nl-NL" sz="1800" dirty="0" err="1"/>
              <a:t>into</a:t>
            </a:r>
            <a:r>
              <a:rPr lang="nl-NL" sz="1800" dirty="0"/>
              <a:t> programs of </a:t>
            </a:r>
            <a:r>
              <a:rPr lang="nl-NL" sz="1800" dirty="0" err="1"/>
              <a:t>study</a:t>
            </a:r>
            <a:r>
              <a:rPr lang="nl-NL" sz="1800" dirty="0"/>
              <a:t>. COIL </a:t>
            </a:r>
            <a:r>
              <a:rPr lang="nl-NL" sz="1800" dirty="0" err="1"/>
              <a:t>enhances</a:t>
            </a:r>
            <a:r>
              <a:rPr lang="nl-NL" sz="1800" dirty="0"/>
              <a:t> </a:t>
            </a:r>
            <a:r>
              <a:rPr lang="nl-NL" sz="1800" dirty="0" err="1"/>
              <a:t>intercultural</a:t>
            </a:r>
            <a:r>
              <a:rPr lang="nl-NL" sz="1800" dirty="0"/>
              <a:t> student </a:t>
            </a:r>
            <a:r>
              <a:rPr lang="nl-NL" sz="1800" dirty="0" err="1"/>
              <a:t>interaction</a:t>
            </a:r>
            <a:r>
              <a:rPr lang="nl-NL" sz="1800" dirty="0"/>
              <a:t> </a:t>
            </a:r>
            <a:r>
              <a:rPr lang="nl-NL" sz="1800" dirty="0" err="1"/>
              <a:t>through</a:t>
            </a:r>
            <a:r>
              <a:rPr lang="nl-NL" sz="1800" dirty="0"/>
              <a:t> proven approaches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meaningful</a:t>
            </a:r>
            <a:r>
              <a:rPr lang="nl-NL" sz="1800" dirty="0"/>
              <a:t> online engagement, </a:t>
            </a:r>
            <a:r>
              <a:rPr lang="nl-NL" sz="1800" dirty="0" err="1"/>
              <a:t>while</a:t>
            </a:r>
            <a:r>
              <a:rPr lang="nl-NL" sz="1800" dirty="0"/>
              <a:t> </a:t>
            </a:r>
            <a:r>
              <a:rPr lang="nl-NL" sz="1800" dirty="0" err="1"/>
              <a:t>providing</a:t>
            </a:r>
            <a:r>
              <a:rPr lang="nl-NL" sz="1800" dirty="0"/>
              <a:t> </a:t>
            </a:r>
            <a:r>
              <a:rPr lang="nl-NL" sz="1800" dirty="0" err="1"/>
              <a:t>universities</a:t>
            </a:r>
            <a:r>
              <a:rPr lang="nl-NL" sz="1800" dirty="0"/>
              <a:t> a </a:t>
            </a:r>
            <a:r>
              <a:rPr lang="nl-NL" sz="1800" dirty="0" err="1"/>
              <a:t>cost-effective</a:t>
            </a:r>
            <a:r>
              <a:rPr lang="nl-NL" sz="1800" dirty="0"/>
              <a:t> way </a:t>
            </a:r>
            <a:r>
              <a:rPr lang="nl-NL" sz="1800" dirty="0" err="1"/>
              <a:t>to</a:t>
            </a:r>
            <a:r>
              <a:rPr lang="nl-NL" sz="1800" dirty="0"/>
              <a:t> </a:t>
            </a:r>
            <a:r>
              <a:rPr lang="nl-NL" sz="1800" dirty="0" err="1"/>
              <a:t>ensure</a:t>
            </a:r>
            <a:r>
              <a:rPr lang="nl-NL" sz="1800" dirty="0"/>
              <a:t> </a:t>
            </a:r>
            <a:r>
              <a:rPr lang="nl-NL" sz="1800" dirty="0" err="1"/>
              <a:t>that</a:t>
            </a:r>
            <a:r>
              <a:rPr lang="nl-NL" sz="1800" dirty="0"/>
              <a:t> </a:t>
            </a:r>
            <a:r>
              <a:rPr lang="nl-NL" sz="1800" dirty="0" err="1"/>
              <a:t>their</a:t>
            </a:r>
            <a:r>
              <a:rPr lang="nl-NL" sz="1800" dirty="0"/>
              <a:t> </a:t>
            </a:r>
            <a:r>
              <a:rPr lang="nl-NL" sz="1800" dirty="0" err="1"/>
              <a:t>students</a:t>
            </a:r>
            <a:r>
              <a:rPr lang="nl-NL" sz="1800" dirty="0"/>
              <a:t> are </a:t>
            </a:r>
            <a:r>
              <a:rPr lang="nl-NL" sz="1800" dirty="0" err="1"/>
              <a:t>globally</a:t>
            </a:r>
            <a:r>
              <a:rPr lang="nl-NL" sz="1800" dirty="0"/>
              <a:t> </a:t>
            </a:r>
            <a:r>
              <a:rPr lang="nl-NL" sz="1800" dirty="0" err="1"/>
              <a:t>engaged</a:t>
            </a:r>
            <a:r>
              <a:rPr lang="nl-NL" sz="1800" dirty="0"/>
              <a:t>. (</a:t>
            </a:r>
            <a:r>
              <a:rPr lang="nl-NL" sz="1800" dirty="0" err="1"/>
              <a:t>suny</a:t>
            </a:r>
            <a:r>
              <a:rPr lang="nl-NL" sz="1800" dirty="0"/>
              <a:t> </a:t>
            </a:r>
            <a:r>
              <a:rPr lang="nl-NL" sz="1800" dirty="0" err="1"/>
              <a:t>Coil</a:t>
            </a:r>
            <a:r>
              <a:rPr lang="nl-NL" sz="1800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A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r>
              <a:rPr lang="en-US" b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How does it work?  </a:t>
            </a:r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Falls under the </a:t>
            </a:r>
            <a:r>
              <a:rPr lang="en-AU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social-constructivist educational approach of </a:t>
            </a:r>
            <a:r>
              <a:rPr lang="en-AU" i="1" dirty="0">
                <a:latin typeface="Calibri" panose="020F0502020204030204" pitchFamily="34" charset="0"/>
                <a:ea typeface="Calibri" charset="0"/>
                <a:cs typeface="Calibri" panose="020F0502020204030204" pitchFamily="34" charset="0"/>
              </a:rPr>
              <a:t>Collaborative Learning </a:t>
            </a:r>
            <a:endParaRPr lang="en-US" i="1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60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charset="0"/>
              <a:cs typeface="Calibri" panose="020F0502020204030204" pitchFamily="34" charset="0"/>
            </a:endParaRPr>
          </a:p>
          <a:p>
            <a:pPr marL="152396" indent="0">
              <a:lnSpc>
                <a:spcPct val="100000"/>
              </a:lnSpc>
              <a:buNone/>
            </a:pPr>
            <a:endParaRPr lang="en-US" b="1" dirty="0">
              <a:ea typeface="Calibri" charset="0"/>
              <a:cs typeface="Calibri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71464" y="476672"/>
            <a:ext cx="10238928" cy="914400"/>
          </a:xfrm>
        </p:spPr>
        <p:txBody>
          <a:bodyPr/>
          <a:lstStyle/>
          <a:p>
            <a:r>
              <a:rPr lang="en-GB" sz="4000" dirty="0">
                <a:solidFill>
                  <a:schemeClr val="accent1"/>
                </a:solidFill>
              </a:rPr>
              <a:t>What is COIL?</a:t>
            </a:r>
          </a:p>
        </p:txBody>
      </p:sp>
    </p:spTree>
    <p:extLst>
      <p:ext uri="{BB962C8B-B14F-4D97-AF65-F5344CB8AC3E}">
        <p14:creationId xmlns:p14="http://schemas.microsoft.com/office/powerpoint/2010/main" val="244346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D008-C36B-D34F-B351-20A581C39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980728"/>
            <a:ext cx="3816424" cy="43204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AU" sz="2400" i="1" dirty="0">
                <a:solidFill>
                  <a:srgbClr val="909706"/>
                </a:solidFill>
                <a:cs typeface="Calibri" panose="020F0502020204030204" pitchFamily="34" charset="0"/>
              </a:rPr>
              <a:t>COLLABORATIVE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A1582-B8BB-4547-9A38-A565C9A4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8648" y="980728"/>
            <a:ext cx="4003570" cy="24482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en-AU" sz="1600" i="1" dirty="0">
              <a:solidFill>
                <a:srgbClr val="9097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b="1" i="1" dirty="0">
                <a:latin typeface="Calibri" panose="020F0502020204030204" pitchFamily="34" charset="0"/>
                <a:cs typeface="Calibri" panose="020F0502020204030204" pitchFamily="34" charset="0"/>
              </a:rPr>
              <a:t>Students work on assignments from two or more universities</a:t>
            </a: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AU" u="sng" dirty="0">
                <a:latin typeface="Calibri" panose="020F0502020204030204" pitchFamily="34" charset="0"/>
                <a:cs typeface="Calibri" panose="020F0502020204030204" pitchFamily="34" charset="0"/>
              </a:rPr>
              <a:t>Implications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Designed by both universities</a:t>
            </a: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Dealing with differences in educational systems / grading etc</a:t>
            </a: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The first COIL is between lecturers</a:t>
            </a: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Assignments/activities need to be foster collaboration</a:t>
            </a:r>
          </a:p>
          <a:p>
            <a:pPr>
              <a:lnSpc>
                <a:spcPct val="100000"/>
              </a:lnSpc>
            </a:pP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AU" sz="1600" i="1" dirty="0">
              <a:solidFill>
                <a:srgbClr val="9097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FCC17C-4151-A448-96CC-9BEEADB7B5A3}"/>
              </a:ext>
            </a:extLst>
          </p:cNvPr>
          <p:cNvSpPr/>
          <p:nvPr/>
        </p:nvSpPr>
        <p:spPr>
          <a:xfrm>
            <a:off x="5735960" y="960568"/>
            <a:ext cx="237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>
                <a:solidFill>
                  <a:srgbClr val="909706"/>
                </a:solidFill>
                <a:latin typeface="+mj-lt"/>
                <a:cs typeface="Calibri" panose="020F0502020204030204" pitchFamily="34" charset="0"/>
              </a:rPr>
              <a:t>2. ONLINE </a:t>
            </a:r>
            <a:endParaRPr lang="nl-NL" sz="2400" b="1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238BB6-A579-1C4E-86DA-E34C706512C3}"/>
              </a:ext>
            </a:extLst>
          </p:cNvPr>
          <p:cNvSpPr/>
          <p:nvPr/>
        </p:nvSpPr>
        <p:spPr>
          <a:xfrm>
            <a:off x="5735960" y="1577674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The primary way of communication is through online tools</a:t>
            </a:r>
          </a:p>
          <a:p>
            <a:endParaRPr lang="en-A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Implications:</a:t>
            </a:r>
          </a:p>
          <a:p>
            <a:pPr>
              <a:lnSpc>
                <a:spcPct val="100000"/>
              </a:lnSpc>
            </a:pP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provide online?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You are your own IT department</a:t>
            </a:r>
          </a:p>
          <a:p>
            <a:pPr>
              <a:lnSpc>
                <a:spcPct val="100000"/>
              </a:lnSpc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Choose the right tools for the right purpose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Consider usage / privacy / familiarity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No travel needed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A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60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801725"/>
            <a:ext cx="7114540" cy="373436"/>
          </a:xfrm>
        </p:spPr>
        <p:txBody>
          <a:bodyPr/>
          <a:lstStyle/>
          <a:p>
            <a:r>
              <a:rPr lang="en-AU" sz="2400" dirty="0">
                <a:solidFill>
                  <a:srgbClr val="909706"/>
                </a:solidFill>
                <a:cs typeface="Calibri" panose="020F0502020204030204" pitchFamily="34" charset="0"/>
              </a:rPr>
              <a:t>3. </a:t>
            </a:r>
            <a:r>
              <a:rPr lang="en-AU" sz="2400" i="1" dirty="0">
                <a:solidFill>
                  <a:srgbClr val="909706"/>
                </a:solidFill>
                <a:cs typeface="Calibri" panose="020F0502020204030204" pitchFamily="34" charset="0"/>
              </a:rPr>
              <a:t>INTERNATIONAL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400" y="1450109"/>
            <a:ext cx="3524960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b="1" i="1" dirty="0">
                <a:latin typeface="Calibri" panose="020F0502020204030204" pitchFamily="34" charset="0"/>
                <a:cs typeface="Calibri" panose="020F0502020204030204" pitchFamily="34" charset="0"/>
              </a:rPr>
              <a:t>Students from different backgrounds work together</a:t>
            </a:r>
          </a:p>
          <a:p>
            <a:pPr marL="0" indent="0">
              <a:buNone/>
            </a:pPr>
            <a:endParaRPr lang="en-AU" dirty="0">
              <a:solidFill>
                <a:srgbClr val="90970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u="sng" dirty="0">
                <a:latin typeface="Calibri" panose="020F0502020204030204" pitchFamily="34" charset="0"/>
                <a:cs typeface="Calibri" panose="020F0502020204030204" pitchFamily="34" charset="0"/>
              </a:rPr>
              <a:t>Implications:</a:t>
            </a:r>
          </a:p>
          <a:p>
            <a:pPr marL="0" indent="0">
              <a:buNone/>
            </a:pPr>
            <a:endParaRPr lang="en-AU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60000"/>
              </a:lnSpc>
            </a:pP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Cultural differences</a:t>
            </a:r>
          </a:p>
          <a:p>
            <a:pPr>
              <a:lnSpc>
                <a:spcPct val="160000"/>
              </a:lnSpc>
            </a:pP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Time zone differences</a:t>
            </a:r>
          </a:p>
          <a:p>
            <a:pPr>
              <a:lnSpc>
                <a:spcPct val="160000"/>
              </a:lnSpc>
            </a:pP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Teaching / Learning differences</a:t>
            </a:r>
          </a:p>
          <a:p>
            <a:pPr>
              <a:lnSpc>
                <a:spcPct val="160000"/>
              </a:lnSpc>
            </a:pP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School system differences</a:t>
            </a:r>
          </a:p>
          <a:p>
            <a:pPr>
              <a:lnSpc>
                <a:spcPct val="160000"/>
              </a:lnSpc>
            </a:pPr>
            <a:r>
              <a:rPr lang="en-AU" sz="2200" dirty="0">
                <a:latin typeface="Calibri" panose="020F0502020204030204" pitchFamily="34" charset="0"/>
                <a:cs typeface="Calibri" panose="020F0502020204030204" pitchFamily="34" charset="0"/>
              </a:rPr>
              <a:t>Profession differences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EDE282-39E3-7E47-A494-BE86772F8725}"/>
              </a:ext>
            </a:extLst>
          </p:cNvPr>
          <p:cNvSpPr/>
          <p:nvPr/>
        </p:nvSpPr>
        <p:spPr>
          <a:xfrm>
            <a:off x="5679535" y="757611"/>
            <a:ext cx="2390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909706"/>
                </a:solidFill>
                <a:latin typeface="+mj-lt"/>
                <a:cs typeface="Calibri" panose="020F0502020204030204" pitchFamily="34" charset="0"/>
              </a:rPr>
              <a:t>4. </a:t>
            </a:r>
            <a:r>
              <a:rPr lang="en-AU" sz="2400" i="1" dirty="0">
                <a:solidFill>
                  <a:srgbClr val="909706"/>
                </a:solidFill>
                <a:latin typeface="+mj-lt"/>
                <a:cs typeface="Calibri" panose="020F0502020204030204" pitchFamily="34" charset="0"/>
              </a:rPr>
              <a:t>LEARNING</a:t>
            </a:r>
            <a:endParaRPr lang="nl-NL" sz="2400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FB8AA-D367-EE4F-8069-B2F69EBB9127}"/>
              </a:ext>
            </a:extLst>
          </p:cNvPr>
          <p:cNvSpPr/>
          <p:nvPr/>
        </p:nvSpPr>
        <p:spPr>
          <a:xfrm>
            <a:off x="5679535" y="1450109"/>
            <a:ext cx="6096000" cy="4815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There needs to be a desired learning outcome and a shared vision on learning</a:t>
            </a:r>
          </a:p>
          <a:p>
            <a:endParaRPr lang="en-AU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A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Implications:</a:t>
            </a:r>
          </a:p>
          <a:p>
            <a:endParaRPr lang="en-AU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Difference in place of COIL project in Course/curriculum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Intended learning outcomes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the ‘level’ of learning?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What about coaching, feedback, and assessment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000" dirty="0">
                <a:latin typeface="Calibri" panose="020F0502020204030204" pitchFamily="34" charset="0"/>
                <a:cs typeface="Calibri" panose="020F0502020204030204" pitchFamily="34" charset="0"/>
              </a:rPr>
              <a:t>Link Input / Activities / Output / Outcomes and Impact</a:t>
            </a:r>
          </a:p>
        </p:txBody>
      </p:sp>
    </p:spTree>
    <p:extLst>
      <p:ext uri="{BB962C8B-B14F-4D97-AF65-F5344CB8AC3E}">
        <p14:creationId xmlns:p14="http://schemas.microsoft.com/office/powerpoint/2010/main" val="224778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609432"/>
            <a:ext cx="7114540" cy="428835"/>
          </a:xfrm>
        </p:spPr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3472" y="1171027"/>
            <a:ext cx="9505056" cy="4968552"/>
          </a:xfrm>
        </p:spPr>
        <p:txBody>
          <a:bodyPr>
            <a:normAutofit/>
          </a:bodyPr>
          <a:lstStyle/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Course: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Facility Management, THUAS and Intercultural communication UDEM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Credits: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3 ECTS 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Set up: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first in small teams (pairs per partner) then combining pairs for larger groups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Get to know each other &amp; the project: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simultaneous ZOOM webinar and Padlet page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Scheduling: 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Weekly a-synchronous classes (time difference)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Duration: on/off 6 weeks.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(A)Synchronous work outside classroom, increasing collaboration per activity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Synchronous wrap up: final presentation on ZOOM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Assignment: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Intercultural magazine on diverse topics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Link: </a:t>
            </a:r>
            <a:r>
              <a:rPr lang="en-AU" b="1" dirty="0">
                <a:latin typeface="Calibri" charset="0"/>
                <a:ea typeface="Calibri" charset="0"/>
                <a:cs typeface="Calibri" charset="0"/>
                <a:hlinkClick r:id="rId2"/>
              </a:rPr>
              <a:t>https://padlet.com/gretel_werner/udemthuas2019</a:t>
            </a: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700" algn="l">
              <a:lnSpc>
                <a:spcPts val="1535"/>
              </a:lnSpc>
            </a:pPr>
            <a:r>
              <a:rPr lang="en-US"/>
              <a:t>short title presentation - customize via footnote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54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9496" y="609432"/>
            <a:ext cx="7114540" cy="428835"/>
          </a:xfrm>
        </p:spPr>
        <p:txBody>
          <a:bodyPr/>
          <a:lstStyle/>
          <a:p>
            <a:r>
              <a:rPr lang="nl-NL" dirty="0" err="1"/>
              <a:t>Example</a:t>
            </a:r>
            <a:r>
              <a:rPr lang="nl-NL" dirty="0"/>
              <a:t> 2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43472" y="1171027"/>
            <a:ext cx="9505056" cy="4968552"/>
          </a:xfrm>
        </p:spPr>
        <p:txBody>
          <a:bodyPr>
            <a:normAutofit fontScale="92500" lnSpcReduction="10000"/>
          </a:bodyPr>
          <a:lstStyle/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Course: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Facility management THUAS and ZHAW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Credits: 5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ECTS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Set up: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Semi-coil, kick off the Hague, rounding off Zurich, Research based. Students work in mixed groups of 4-6 students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Get to know each other &amp; the project: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introduction video assignment, live kick-off</a:t>
            </a:r>
          </a:p>
          <a:p>
            <a:pPr marL="79386" lvl="1" indent="0"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Scheduling: 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Phases of research: plan of approach, </a:t>
            </a:r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deskresearch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fieldresearch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, conclusion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Duration: three months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(A)Synchronous work outside classroom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Coaching sessions with tutors from both countries. 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Synchronous wrap up: final presentation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pPr marL="695336" lvl="2" indent="-342900">
              <a:buClr>
                <a:schemeClr val="accent1"/>
              </a:buClr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Assignment: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Research project on virtual collaboration for </a:t>
            </a:r>
            <a:r>
              <a:rPr lang="en-AU" dirty="0" err="1">
                <a:latin typeface="Calibri" charset="0"/>
                <a:ea typeface="Calibri" charset="0"/>
                <a:cs typeface="Calibri" charset="0"/>
              </a:rPr>
              <a:t>EuroFM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695336" lvl="2" indent="-342900">
              <a:buClr>
                <a:schemeClr val="accent1"/>
              </a:buClr>
            </a:pPr>
            <a:r>
              <a:rPr lang="en-AU" sz="1800" b="1" dirty="0">
                <a:latin typeface="Calibri" charset="0"/>
                <a:ea typeface="Calibri" charset="0"/>
                <a:cs typeface="Calibri" charset="0"/>
                <a:hlinkClick r:id="rId2"/>
              </a:rPr>
              <a:t>https://padlet.com/vote1/4gzjktqaqbom</a:t>
            </a:r>
            <a:r>
              <a:rPr lang="en-AU" sz="1800" b="1" dirty="0">
                <a:latin typeface="Calibri" charset="0"/>
                <a:ea typeface="Calibri" charset="0"/>
                <a:cs typeface="Calibri" charset="0"/>
              </a:rPr>
              <a:t> and https://</a:t>
            </a:r>
            <a:r>
              <a:rPr lang="en-AU" sz="1800" b="1" dirty="0" err="1">
                <a:latin typeface="Calibri" charset="0"/>
                <a:ea typeface="Calibri" charset="0"/>
                <a:cs typeface="Calibri" charset="0"/>
              </a:rPr>
              <a:t>padlet.com</a:t>
            </a:r>
            <a:r>
              <a:rPr lang="en-AU" sz="1800" b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en-AU" sz="1800" b="1" dirty="0" err="1">
                <a:latin typeface="Calibri" charset="0"/>
                <a:ea typeface="Calibri" charset="0"/>
                <a:cs typeface="Calibri" charset="0"/>
              </a:rPr>
              <a:t>h_r_klamer</a:t>
            </a:r>
            <a:r>
              <a:rPr lang="en-AU" sz="1800" b="1" dirty="0">
                <a:latin typeface="Calibri" charset="0"/>
                <a:ea typeface="Calibri" charset="0"/>
                <a:cs typeface="Calibri" charset="0"/>
              </a:rPr>
              <a:t>/88rjfnl2onm2</a:t>
            </a:r>
            <a:endParaRPr lang="en-GB" sz="1800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12700" algn="l">
              <a:lnSpc>
                <a:spcPts val="1535"/>
              </a:lnSpc>
            </a:pPr>
            <a:r>
              <a:rPr lang="en-US"/>
              <a:t>short title presentation - customize via footnote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25400">
              <a:lnSpc>
                <a:spcPts val="1425"/>
              </a:lnSpc>
            </a:pPr>
            <a:fld id="{68BC35B1-DB37-4D69-B23B-4C9E9B475BB5}" type="slidenum">
              <a:rPr lang="en-GB" smtClean="0"/>
              <a:pPr marL="25400">
                <a:lnSpc>
                  <a:spcPts val="1425"/>
                </a:lnSpc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30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637-A945-054E-89FE-FEFE9907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344" y="1627189"/>
            <a:ext cx="8065065" cy="5198309"/>
          </a:xfrm>
        </p:spPr>
        <p:txBody>
          <a:bodyPr>
            <a:noAutofit/>
          </a:bodyPr>
          <a:lstStyle/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b="1" i="1" dirty="0">
              <a:latin typeface="Calibri" charset="0"/>
              <a:cs typeface="Calibri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: through this international experience students gain transversal</a:t>
            </a: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</a:pPr>
            <a:endParaRPr lang="en-AU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C9BADC-8D2B-E74A-8E6F-CC3BF88D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354360"/>
            <a:ext cx="9964688" cy="914400"/>
          </a:xfrm>
        </p:spPr>
        <p:txBody>
          <a:bodyPr/>
          <a:lstStyle/>
          <a:p>
            <a:r>
              <a:rPr lang="nl-NL" sz="4000" b="1" dirty="0" err="1">
                <a:solidFill>
                  <a:schemeClr val="accent1"/>
                </a:solidFill>
              </a:rPr>
              <a:t>Why</a:t>
            </a:r>
            <a:r>
              <a:rPr lang="nl-NL" sz="4000" b="1" dirty="0">
                <a:solidFill>
                  <a:schemeClr val="accent1"/>
                </a:solidFill>
              </a:rPr>
              <a:t> we COIL? </a:t>
            </a:r>
            <a:endParaRPr lang="en-AU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512706-D6F1-7341-99AA-02302634796F}"/>
              </a:ext>
            </a:extLst>
          </p:cNvPr>
          <p:cNvGraphicFramePr/>
          <p:nvPr>
            <p:extLst/>
          </p:nvPr>
        </p:nvGraphicFramePr>
        <p:xfrm>
          <a:off x="8616280" y="1056868"/>
          <a:ext cx="3792082" cy="395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Grafik 60">
            <a:extLst>
              <a:ext uri="{FF2B5EF4-FFF2-40B4-BE49-F238E27FC236}">
                <a16:creationId xmlns:a16="http://schemas.microsoft.com/office/drawing/2014/main" id="{35FDE69A-735B-3A4F-AA4A-0D4DDAF1D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977"/>
          <a:stretch/>
        </p:blipFill>
        <p:spPr>
          <a:xfrm>
            <a:off x="1055440" y="1562551"/>
            <a:ext cx="10801200" cy="4194893"/>
          </a:xfrm>
          <a:prstGeom prst="rect">
            <a:avLst/>
          </a:prstGeom>
        </p:spPr>
      </p:pic>
      <p:sp>
        <p:nvSpPr>
          <p:cNvPr id="9" name="Textfeld 61">
            <a:extLst>
              <a:ext uri="{FF2B5EF4-FFF2-40B4-BE49-F238E27FC236}">
                <a16:creationId xmlns:a16="http://schemas.microsoft.com/office/drawing/2014/main" id="{14B5EE9F-0E50-924C-BAA8-6A80AD625C29}"/>
              </a:ext>
            </a:extLst>
          </p:cNvPr>
          <p:cNvSpPr txBox="1"/>
          <p:nvPr/>
        </p:nvSpPr>
        <p:spPr>
          <a:xfrm>
            <a:off x="767409" y="5701632"/>
            <a:ext cx="824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Source: </a:t>
            </a:r>
            <a:r>
              <a:rPr lang="de-CH" sz="1000" dirty="0" err="1"/>
              <a:t>similar</a:t>
            </a:r>
            <a:r>
              <a:rPr lang="de-CH" sz="1000" dirty="0"/>
              <a:t> </a:t>
            </a:r>
            <a:r>
              <a:rPr lang="de-CH" sz="1000" dirty="0" err="1"/>
              <a:t>to</a:t>
            </a:r>
            <a:r>
              <a:rPr lang="de-CH" sz="1000" dirty="0"/>
              <a:t> </a:t>
            </a:r>
            <a:r>
              <a:rPr lang="en-US" sz="1000" dirty="0"/>
              <a:t>DI Research Report (2014): Global Leadership Competences for the Future -Virtual Collaboration. </a:t>
            </a:r>
          </a:p>
          <a:p>
            <a:r>
              <a:rPr lang="de-CH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800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76637-A945-054E-89FE-FEFE9907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835" y="780621"/>
            <a:ext cx="8065065" cy="5198309"/>
          </a:xfrm>
        </p:spPr>
        <p:txBody>
          <a:bodyPr>
            <a:noAutofit/>
          </a:bodyPr>
          <a:lstStyle/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Future Challenges and Developments: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Social: How to deal with diversity and migration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Economic: Our interconnected value chains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Sustainability: Our impact</a:t>
            </a:r>
          </a:p>
          <a:p>
            <a:pPr>
              <a:lnSpc>
                <a:spcPct val="10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Technology: More online possibilities, blended learning the future?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US" b="1" dirty="0">
                <a:latin typeface="Calibri" charset="0"/>
                <a:ea typeface="Calibri" charset="0"/>
                <a:cs typeface="Calibri" charset="0"/>
              </a:rPr>
              <a:t>Required Skills: 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collaborative skills, critical thinking skills, problem solving skills, (Virtual) Communication Skills </a:t>
            </a: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dirty="0">
                <a:latin typeface="Calibri" charset="0"/>
                <a:ea typeface="Calibri" charset="0"/>
                <a:cs typeface="Calibri" charset="0"/>
              </a:rPr>
              <a:t>Relatively</a:t>
            </a: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 affordable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, easy to implement, embed in programme &amp; scale up</a:t>
            </a:r>
          </a:p>
          <a:p>
            <a:pPr marL="0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b="1" dirty="0">
                <a:latin typeface="Calibri" charset="0"/>
                <a:ea typeface="Calibri" charset="0"/>
                <a:cs typeface="Calibri" charset="0"/>
              </a:rPr>
              <a:t>Partnering: </a:t>
            </a:r>
            <a:r>
              <a:rPr lang="en-AU" dirty="0">
                <a:latin typeface="Calibri" charset="0"/>
                <a:ea typeface="Calibri" charset="0"/>
                <a:cs typeface="Calibri" charset="0"/>
              </a:rPr>
              <a:t>collaborating and strengthen existing university partner network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r>
              <a:rPr lang="en-AU" i="1" dirty="0">
                <a:latin typeface="Calibri" panose="020F0502020204030204" pitchFamily="34" charset="0"/>
                <a:cs typeface="Calibri" panose="020F0502020204030204" pitchFamily="34" charset="0"/>
              </a:rPr>
              <a:t>skills such as: </a:t>
            </a:r>
            <a:r>
              <a:rPr lang="en-AU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3050" lvl="1" indent="0">
              <a:spcAft>
                <a:spcPts val="600"/>
              </a:spcAft>
              <a:buClr>
                <a:schemeClr val="accent1"/>
              </a:buClr>
              <a:buNone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 lvl="1"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</a:pPr>
            <a:endParaRPr lang="en-AU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</a:pPr>
            <a:endParaRPr lang="en-AU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C9BADC-8D2B-E74A-8E6F-CC3BF88D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45121"/>
            <a:ext cx="9964688" cy="914400"/>
          </a:xfrm>
        </p:spPr>
        <p:txBody>
          <a:bodyPr/>
          <a:lstStyle/>
          <a:p>
            <a:r>
              <a:rPr lang="nl-NL" sz="4000" b="1" dirty="0" err="1">
                <a:solidFill>
                  <a:schemeClr val="accent1"/>
                </a:solidFill>
              </a:rPr>
              <a:t>Why</a:t>
            </a:r>
            <a:r>
              <a:rPr lang="nl-NL" sz="4000" b="1" dirty="0">
                <a:solidFill>
                  <a:schemeClr val="accent1"/>
                </a:solidFill>
              </a:rPr>
              <a:t> we COIL? </a:t>
            </a:r>
            <a:endParaRPr lang="en-AU" sz="40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512706-D6F1-7341-99AA-02302634796F}"/>
              </a:ext>
            </a:extLst>
          </p:cNvPr>
          <p:cNvGraphicFramePr/>
          <p:nvPr>
            <p:extLst/>
          </p:nvPr>
        </p:nvGraphicFramePr>
        <p:xfrm>
          <a:off x="8616280" y="1056868"/>
          <a:ext cx="3792082" cy="395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080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e7eb5fd271471ceb031aa7637231df710576e42"/>
</p:tagLst>
</file>

<file path=ppt/theme/theme1.xml><?xml version="1.0" encoding="utf-8"?>
<a:theme xmlns:a="http://schemas.openxmlformats.org/drawingml/2006/main" name="Kantoorthema">
  <a:themeElements>
    <a:clrScheme name="HHS">
      <a:dk1>
        <a:sysClr val="windowText" lastClr="000000"/>
      </a:dk1>
      <a:lt1>
        <a:sysClr val="window" lastClr="FFFFFF"/>
      </a:lt1>
      <a:dk2>
        <a:srgbClr val="213343"/>
      </a:dk2>
      <a:lt2>
        <a:srgbClr val="E7E6E6"/>
      </a:lt2>
      <a:accent1>
        <a:srgbClr val="9EA700"/>
      </a:accent1>
      <a:accent2>
        <a:srgbClr val="213343"/>
      </a:accent2>
      <a:accent3>
        <a:srgbClr val="9EA700"/>
      </a:accent3>
      <a:accent4>
        <a:srgbClr val="213343"/>
      </a:accent4>
      <a:accent5>
        <a:srgbClr val="9EA700"/>
      </a:accent5>
      <a:accent6>
        <a:srgbClr val="213343"/>
      </a:accent6>
      <a:hlink>
        <a:srgbClr val="213343"/>
      </a:hlink>
      <a:folHlink>
        <a:srgbClr val="213343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000" dirty="0" smtClean="0">
            <a:solidFill>
              <a:srgbClr val="213343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HS-ppt-template-EN-16x9" id="{87199ADE-4C50-B847-A286-10C58690CCC9}" vid="{6B3F7261-A754-784D-B208-BE4CBFA501B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16512EDB6194395E2919CFA896E80" ma:contentTypeVersion="11" ma:contentTypeDescription="Een nieuw document maken." ma:contentTypeScope="" ma:versionID="aa3301cf2fc64c1ceb1958b7e5390131">
  <xsd:schema xmlns:xsd="http://www.w3.org/2001/XMLSchema" xmlns:xs="http://www.w3.org/2001/XMLSchema" xmlns:p="http://schemas.microsoft.com/office/2006/metadata/properties" xmlns:ns2="7bcfebbb-fe3a-48cd-b91a-ad8aceca3c58" xmlns:ns3="10791e8d-da21-4707-9797-761ff5552939" targetNamespace="http://schemas.microsoft.com/office/2006/metadata/properties" ma:root="true" ma:fieldsID="6865d360589c3f5beb47ba1a1ca029f6" ns2:_="" ns3:_="">
    <xsd:import namespace="7bcfebbb-fe3a-48cd-b91a-ad8aceca3c58"/>
    <xsd:import namespace="10791e8d-da21-4707-9797-761ff55529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cfebbb-fe3a-48cd-b91a-ad8aceca3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91e8d-da21-4707-9797-761ff55529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08194-8232-4A1B-9CC4-D75FAC3CC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cfebbb-fe3a-48cd-b91a-ad8aceca3c58"/>
    <ds:schemaRef ds:uri="10791e8d-da21-4707-9797-761ff5552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8B9246-A850-4B0E-8AF1-EF5BA5CC6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969C07-0F0B-4FBF-B67B-6D3971FC0F5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126</TotalTime>
  <Words>971</Words>
  <Application>Microsoft Macintosh PowerPoint</Application>
  <PresentationFormat>Widescreen</PresentationFormat>
  <Paragraphs>180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Kantoorthema</vt:lpstr>
      <vt:lpstr>Thuas COIL event 26 april</vt:lpstr>
      <vt:lpstr>    Virtual Exchange?  </vt:lpstr>
      <vt:lpstr>What is COIL?</vt:lpstr>
      <vt:lpstr>COLLABORATIVE </vt:lpstr>
      <vt:lpstr>3. INTERNATIONAL</vt:lpstr>
      <vt:lpstr>Example 1</vt:lpstr>
      <vt:lpstr>Example 2</vt:lpstr>
      <vt:lpstr>Why we COIL? </vt:lpstr>
      <vt:lpstr>Why we COIL? </vt:lpstr>
      <vt:lpstr>How we COIL @THUAS</vt:lpstr>
      <vt:lpstr>In Breakout rooms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LOREM IPSUM DOLOR  SIT AMET CONSECTETUR</dc:title>
  <dc:subject/>
  <dc:creator>Klamer, H.R.</dc:creator>
  <cp:keywords/>
  <dc:description/>
  <cp:lastModifiedBy>Klamer, H.R.</cp:lastModifiedBy>
  <cp:revision>6</cp:revision>
  <dcterms:created xsi:type="dcterms:W3CDTF">2021-04-20T09:38:47Z</dcterms:created>
  <dcterms:modified xsi:type="dcterms:W3CDTF">2021-04-20T11:46:50Z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0x010100C4816512EDB6194395E2919CFA896E80</vt:lpwstr>
  </property>
  <property fmtid="{D5CDD505-2E9C-101B-9397-08002B2CF9AE}" pid="3" name="_dlc_DocIdItemGuid">
    <vt:lpwstr>92f9e3a2-8a48-4d6c-bfa5-1c8599f21f58</vt:lpwstr>
  </property>
  <property fmtid="{D5CDD505-2E9C-101B-9397-08002B2CF9AE}" pid="4" name="HhsTarget">
    <vt:lpwstr>1;#Medewerker|b4966bbf-12ec-4d4f-9f76-5f68a58e4d09</vt:lpwstr>
  </property>
  <property fmtid="{D5CDD505-2E9C-101B-9397-08002B2CF9AE}" pid="5" name="Order">
    <vt:r8>73500</vt:r8>
  </property>
</Properties>
</file>